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660" r:id="rId3"/>
    <p:sldMasterId id="2147483696" r:id="rId4"/>
    <p:sldMasterId id="2147483708" r:id="rId5"/>
    <p:sldMasterId id="2147483744" r:id="rId6"/>
    <p:sldMasterId id="2147483873" r:id="rId7"/>
    <p:sldMasterId id="2147483756" r:id="rId8"/>
    <p:sldMasterId id="2147483785" r:id="rId9"/>
    <p:sldMasterId id="2147483798" r:id="rId10"/>
    <p:sldMasterId id="2147483812" r:id="rId11"/>
    <p:sldMasterId id="2147483824" r:id="rId12"/>
    <p:sldMasterId id="2147483836" r:id="rId13"/>
    <p:sldMasterId id="2147483861" r:id="rId14"/>
  </p:sldMasterIdLst>
  <p:notesMasterIdLst>
    <p:notesMasterId r:id="rId51"/>
  </p:notesMasterIdLst>
  <p:sldIdLst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9" r:id="rId32"/>
    <p:sldId id="380" r:id="rId33"/>
    <p:sldId id="381" r:id="rId34"/>
    <p:sldId id="382" r:id="rId35"/>
    <p:sldId id="383" r:id="rId36"/>
    <p:sldId id="384" r:id="rId37"/>
    <p:sldId id="385" r:id="rId38"/>
    <p:sldId id="386" r:id="rId39"/>
    <p:sldId id="387" r:id="rId40"/>
    <p:sldId id="388" r:id="rId41"/>
    <p:sldId id="389" r:id="rId42"/>
    <p:sldId id="390" r:id="rId43"/>
    <p:sldId id="391" r:id="rId44"/>
    <p:sldId id="392" r:id="rId45"/>
    <p:sldId id="393" r:id="rId46"/>
    <p:sldId id="394" r:id="rId47"/>
    <p:sldId id="395" r:id="rId48"/>
    <p:sldId id="396" r:id="rId49"/>
    <p:sldId id="433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cYGvm+X3SVP+EGQ3TK70hg==" hashData="RYvWSL+MLJxo44DN5IseNBXEzqA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743"/>
    <a:srgbClr val="2860A4"/>
    <a:srgbClr val="404F21"/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mmyy\Documents\Emmy\Product\MHKProductSal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mmyy\Documents\Emmy\Product\MHKProductSa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4"/>
          <c:order val="4"/>
          <c:explosion val="25"/>
          <c:dLbls>
            <c:delete val="1"/>
          </c:dLbls>
          <c:cat>
            <c:strRef>
              <c:f>Sheet1!$A$3:$A$9</c:f>
              <c:strCache>
                <c:ptCount val="7"/>
                <c:pt idx="0">
                  <c:v>Motives</c:v>
                </c:pt>
                <c:pt idx="1">
                  <c:v>Lumiere de Vie</c:v>
                </c:pt>
                <c:pt idx="2">
                  <c:v>Skincare</c:v>
                </c:pt>
                <c:pt idx="3">
                  <c:v>Personal Care</c:v>
                </c:pt>
                <c:pt idx="4">
                  <c:v>Home &amp; Garden</c:v>
                </c:pt>
                <c:pt idx="5">
                  <c:v>TLS Weight Loss Solution</c:v>
                </c:pt>
                <c:pt idx="6">
                  <c:v>Health &amp; Nutrition</c:v>
                </c:pt>
              </c:strCache>
            </c:strRef>
          </c:cat>
          <c:val>
            <c:numRef>
              <c:f>Sheet1!$F$3:$F$9</c:f>
              <c:numCache>
                <c:formatCode>0.00%</c:formatCode>
                <c:ptCount val="7"/>
                <c:pt idx="0">
                  <c:v>0.13901238178627001</c:v>
                </c:pt>
                <c:pt idx="1">
                  <c:v>0.177131383613927</c:v>
                </c:pt>
                <c:pt idx="2">
                  <c:v>0.115245612915249</c:v>
                </c:pt>
                <c:pt idx="3">
                  <c:v>0.20495837029594999</c:v>
                </c:pt>
                <c:pt idx="4">
                  <c:v>0.28495841146339002</c:v>
                </c:pt>
                <c:pt idx="5">
                  <c:v>0.31316677273994697</c:v>
                </c:pt>
                <c:pt idx="6">
                  <c:v>9.0878013965965496E-2</c:v>
                </c:pt>
              </c:numCache>
            </c:numRef>
          </c:val>
        </c:ser>
        <c:ser>
          <c:idx val="3"/>
          <c:order val="3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Sheet1!$A$3:$A$9</c:f>
              <c:strCache>
                <c:ptCount val="7"/>
                <c:pt idx="0">
                  <c:v>Motives</c:v>
                </c:pt>
                <c:pt idx="1">
                  <c:v>Lumiere de Vie</c:v>
                </c:pt>
                <c:pt idx="2">
                  <c:v>Skincare</c:v>
                </c:pt>
                <c:pt idx="3">
                  <c:v>Personal Care</c:v>
                </c:pt>
                <c:pt idx="4">
                  <c:v>Home &amp; Garden</c:v>
                </c:pt>
                <c:pt idx="5">
                  <c:v>TLS Weight Loss Solution</c:v>
                </c:pt>
                <c:pt idx="6">
                  <c:v>Health &amp; Nutrition</c:v>
                </c:pt>
              </c:strCache>
            </c:strRef>
          </c:cat>
          <c:val>
            <c:numRef>
              <c:f>Sheet1!$E$3:$E$9</c:f>
            </c:numRef>
          </c:val>
        </c:ser>
        <c:ser>
          <c:idx val="2"/>
          <c:order val="2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Sheet1!$A$3:$A$9</c:f>
              <c:strCache>
                <c:ptCount val="7"/>
                <c:pt idx="0">
                  <c:v>Motives</c:v>
                </c:pt>
                <c:pt idx="1">
                  <c:v>Lumiere de Vie</c:v>
                </c:pt>
                <c:pt idx="2">
                  <c:v>Skincare</c:v>
                </c:pt>
                <c:pt idx="3">
                  <c:v>Personal Care</c:v>
                </c:pt>
                <c:pt idx="4">
                  <c:v>Home &amp; Garden</c:v>
                </c:pt>
                <c:pt idx="5">
                  <c:v>TLS Weight Loss Solution</c:v>
                </c:pt>
                <c:pt idx="6">
                  <c:v>Health &amp; Nutrition</c:v>
                </c:pt>
              </c:strCache>
            </c:strRef>
          </c:cat>
          <c:val>
            <c:numRef>
              <c:f>Sheet1!$D$3:$D$9</c:f>
            </c:numRef>
          </c:val>
        </c:ser>
        <c:ser>
          <c:idx val="1"/>
          <c:order val="1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Sheet1!$A$3:$A$9</c:f>
              <c:strCache>
                <c:ptCount val="7"/>
                <c:pt idx="0">
                  <c:v>Motives</c:v>
                </c:pt>
                <c:pt idx="1">
                  <c:v>Lumiere de Vie</c:v>
                </c:pt>
                <c:pt idx="2">
                  <c:v>Skincare</c:v>
                </c:pt>
                <c:pt idx="3">
                  <c:v>Personal Care</c:v>
                </c:pt>
                <c:pt idx="4">
                  <c:v>Home &amp; Garden</c:v>
                </c:pt>
                <c:pt idx="5">
                  <c:v>TLS Weight Loss Solution</c:v>
                </c:pt>
                <c:pt idx="6">
                  <c:v>Health &amp; Nutrition</c:v>
                </c:pt>
              </c:strCache>
            </c:strRef>
          </c:cat>
          <c:val>
            <c:numRef>
              <c:f>Sheet1!$C$3:$C$9</c:f>
            </c:numRef>
          </c:val>
        </c:ser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Sheet1!$A$3:$A$9</c:f>
              <c:strCache>
                <c:ptCount val="7"/>
                <c:pt idx="0">
                  <c:v>Motives</c:v>
                </c:pt>
                <c:pt idx="1">
                  <c:v>Lumiere de Vie</c:v>
                </c:pt>
                <c:pt idx="2">
                  <c:v>Skincare</c:v>
                </c:pt>
                <c:pt idx="3">
                  <c:v>Personal Care</c:v>
                </c:pt>
                <c:pt idx="4">
                  <c:v>Home &amp; Garden</c:v>
                </c:pt>
                <c:pt idx="5">
                  <c:v>TLS Weight Loss Solution</c:v>
                </c:pt>
                <c:pt idx="6">
                  <c:v>Health &amp; Nutrition</c:v>
                </c:pt>
              </c:strCache>
            </c:strRef>
          </c:cat>
          <c:val>
            <c:numRef>
              <c:f>Sheet1!$B$3:$B$9</c:f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4"/>
          <c:order val="4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dirty="0" smtClean="0"/>
                      <a:t>Motives</a:t>
                    </a:r>
                    <a:r>
                      <a:rPr lang="en-US" sz="1600" b="0" i="0" u="none" strike="noStrike" baseline="0" dirty="0" smtClean="0">
                        <a:effectLst/>
                      </a:rPr>
                      <a:t>®</a:t>
                    </a:r>
                    <a:r>
                      <a:rPr lang="en-US" dirty="0"/>
                      <a:t>
</a:t>
                    </a:r>
                    <a:r>
                      <a:rPr lang="en-US" sz="3600" b="1" dirty="0"/>
                      <a:t>10%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dirty="0" err="1"/>
                      <a:t>Lumiere</a:t>
                    </a:r>
                    <a:r>
                      <a:rPr lang="en-US" dirty="0"/>
                      <a:t> de </a:t>
                    </a:r>
                    <a:r>
                      <a:rPr lang="en-US" dirty="0" smtClean="0"/>
                      <a:t>Vie</a:t>
                    </a:r>
                    <a:r>
                      <a:rPr lang="en-US" sz="1600" b="0" i="0" u="none" strike="noStrike" baseline="0" dirty="0" smtClean="0">
                        <a:effectLst/>
                      </a:rPr>
                      <a:t>®</a:t>
                    </a:r>
                    <a:r>
                      <a:rPr lang="en-US" dirty="0"/>
                      <a:t>
</a:t>
                    </a:r>
                    <a:r>
                      <a:rPr lang="en-US" sz="3600" b="1" dirty="0"/>
                      <a:t>13%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dirty="0"/>
                      <a:t>Skincare
</a:t>
                    </a:r>
                    <a:r>
                      <a:rPr lang="en-US" sz="3600" b="1" dirty="0"/>
                      <a:t>9%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dirty="0"/>
                      <a:t>Personal Care
</a:t>
                    </a:r>
                    <a:r>
                      <a:rPr lang="en-US" sz="3600" b="1" dirty="0"/>
                      <a:t>15%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dirty="0"/>
                      <a:t>Home &amp; Garden
</a:t>
                    </a:r>
                    <a:r>
                      <a:rPr lang="en-US" sz="3600" b="1" dirty="0"/>
                      <a:t>22%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dirty="0" smtClean="0"/>
                      <a:t>TLS</a:t>
                    </a:r>
                    <a:r>
                      <a:rPr lang="en-US" dirty="0" smtClean="0">
                        <a:latin typeface="+mn-lt"/>
                        <a:cs typeface="Estrangelo Edessa"/>
                      </a:rPr>
                      <a:t>®</a:t>
                    </a:r>
                    <a:r>
                      <a:rPr lang="en-US" dirty="0" smtClean="0"/>
                      <a:t> </a:t>
                    </a:r>
                    <a:r>
                      <a:rPr lang="en-US" dirty="0"/>
                      <a:t>Weight Loss Solution
</a:t>
                    </a:r>
                    <a:r>
                      <a:rPr lang="en-US" sz="3600" b="1" dirty="0"/>
                      <a:t>24%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dirty="0"/>
                      <a:t>Health &amp; Nutrition
</a:t>
                    </a:r>
                    <a:r>
                      <a:rPr lang="en-US" sz="3600" b="1" dirty="0"/>
                      <a:t>7%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Sheet1!$A$3:$A$9</c:f>
              <c:strCache>
                <c:ptCount val="7"/>
                <c:pt idx="0">
                  <c:v>Motives</c:v>
                </c:pt>
                <c:pt idx="1">
                  <c:v>Lumiere de Vie</c:v>
                </c:pt>
                <c:pt idx="2">
                  <c:v>Skincare</c:v>
                </c:pt>
                <c:pt idx="3">
                  <c:v>Personal Care</c:v>
                </c:pt>
                <c:pt idx="4">
                  <c:v>Home &amp; Garden</c:v>
                </c:pt>
                <c:pt idx="5">
                  <c:v>TLS Weight Loss Solution</c:v>
                </c:pt>
                <c:pt idx="6">
                  <c:v>Health &amp; Nutrition</c:v>
                </c:pt>
              </c:strCache>
            </c:strRef>
          </c:cat>
          <c:val>
            <c:numRef>
              <c:f>Sheet1!$F$3:$F$9</c:f>
              <c:numCache>
                <c:formatCode>0.00%</c:formatCode>
                <c:ptCount val="7"/>
                <c:pt idx="0">
                  <c:v>0.13901238178627001</c:v>
                </c:pt>
                <c:pt idx="1">
                  <c:v>0.177131383613927</c:v>
                </c:pt>
                <c:pt idx="2">
                  <c:v>0.115245612915249</c:v>
                </c:pt>
                <c:pt idx="3">
                  <c:v>0.20495837029594999</c:v>
                </c:pt>
                <c:pt idx="4">
                  <c:v>0.28495841146339002</c:v>
                </c:pt>
                <c:pt idx="5">
                  <c:v>0.31316677273994697</c:v>
                </c:pt>
                <c:pt idx="6">
                  <c:v>9.0878013965965496E-2</c:v>
                </c:pt>
              </c:numCache>
            </c:numRef>
          </c:val>
        </c:ser>
        <c:ser>
          <c:idx val="3"/>
          <c:order val="3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Sheet1!$A$3:$A$9</c:f>
              <c:strCache>
                <c:ptCount val="7"/>
                <c:pt idx="0">
                  <c:v>Motives</c:v>
                </c:pt>
                <c:pt idx="1">
                  <c:v>Lumiere de Vie</c:v>
                </c:pt>
                <c:pt idx="2">
                  <c:v>Skincare</c:v>
                </c:pt>
                <c:pt idx="3">
                  <c:v>Personal Care</c:v>
                </c:pt>
                <c:pt idx="4">
                  <c:v>Home &amp; Garden</c:v>
                </c:pt>
                <c:pt idx="5">
                  <c:v>TLS Weight Loss Solution</c:v>
                </c:pt>
                <c:pt idx="6">
                  <c:v>Health &amp; Nutrition</c:v>
                </c:pt>
              </c:strCache>
            </c:strRef>
          </c:cat>
          <c:val>
            <c:numRef>
              <c:f>Sheet1!$E$3:$E$9</c:f>
            </c:numRef>
          </c:val>
        </c:ser>
        <c:ser>
          <c:idx val="2"/>
          <c:order val="2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Sheet1!$A$3:$A$9</c:f>
              <c:strCache>
                <c:ptCount val="7"/>
                <c:pt idx="0">
                  <c:v>Motives</c:v>
                </c:pt>
                <c:pt idx="1">
                  <c:v>Lumiere de Vie</c:v>
                </c:pt>
                <c:pt idx="2">
                  <c:v>Skincare</c:v>
                </c:pt>
                <c:pt idx="3">
                  <c:v>Personal Care</c:v>
                </c:pt>
                <c:pt idx="4">
                  <c:v>Home &amp; Garden</c:v>
                </c:pt>
                <c:pt idx="5">
                  <c:v>TLS Weight Loss Solution</c:v>
                </c:pt>
                <c:pt idx="6">
                  <c:v>Health &amp; Nutrition</c:v>
                </c:pt>
              </c:strCache>
            </c:strRef>
          </c:cat>
          <c:val>
            <c:numRef>
              <c:f>Sheet1!$D$3:$D$9</c:f>
            </c:numRef>
          </c:val>
        </c:ser>
        <c:ser>
          <c:idx val="1"/>
          <c:order val="1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Sheet1!$A$3:$A$9</c:f>
              <c:strCache>
                <c:ptCount val="7"/>
                <c:pt idx="0">
                  <c:v>Motives</c:v>
                </c:pt>
                <c:pt idx="1">
                  <c:v>Lumiere de Vie</c:v>
                </c:pt>
                <c:pt idx="2">
                  <c:v>Skincare</c:v>
                </c:pt>
                <c:pt idx="3">
                  <c:v>Personal Care</c:v>
                </c:pt>
                <c:pt idx="4">
                  <c:v>Home &amp; Garden</c:v>
                </c:pt>
                <c:pt idx="5">
                  <c:v>TLS Weight Loss Solution</c:v>
                </c:pt>
                <c:pt idx="6">
                  <c:v>Health &amp; Nutrition</c:v>
                </c:pt>
              </c:strCache>
            </c:strRef>
          </c:cat>
          <c:val>
            <c:numRef>
              <c:f>Sheet1!$C$3:$C$9</c:f>
            </c:numRef>
          </c:val>
        </c:ser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Sheet1!$A$3:$A$9</c:f>
              <c:strCache>
                <c:ptCount val="7"/>
                <c:pt idx="0">
                  <c:v>Motives</c:v>
                </c:pt>
                <c:pt idx="1">
                  <c:v>Lumiere de Vie</c:v>
                </c:pt>
                <c:pt idx="2">
                  <c:v>Skincare</c:v>
                </c:pt>
                <c:pt idx="3">
                  <c:v>Personal Care</c:v>
                </c:pt>
                <c:pt idx="4">
                  <c:v>Home &amp; Garden</c:v>
                </c:pt>
                <c:pt idx="5">
                  <c:v>TLS Weight Loss Solution</c:v>
                </c:pt>
                <c:pt idx="6">
                  <c:v>Health &amp; Nutrition</c:v>
                </c:pt>
              </c:strCache>
            </c:strRef>
          </c:cat>
          <c:val>
            <c:numRef>
              <c:f>Sheet1!$B$3:$B$9</c:f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8BA38-E393-4EB7-B731-DC4EFEBD77D6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1B551-4696-4953-A562-712908DB5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790B4-7DB2-4AFF-B22C-E02D9D26F7D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635D7-20D4-4350-BEE0-39C78421747F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635D7-20D4-4350-BEE0-39C78421747F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635D7-20D4-4350-BEE0-39C78421747F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56602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666893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077185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487476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C5D85713-E54E-40AF-87A4-FD20A0DB7392}" type="slidenum">
              <a:rPr lang="en-US" altLang="zh-HK" sz="1300"/>
              <a:pPr>
                <a:spcBef>
                  <a:spcPct val="0"/>
                </a:spcBef>
                <a:defRPr/>
              </a:pPr>
              <a:t>34</a:t>
            </a:fld>
            <a:endParaRPr lang="en-US" altLang="zh-HK" sz="1300"/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zh-HK" smtClean="0"/>
          </a:p>
        </p:txBody>
      </p:sp>
    </p:spTree>
    <p:extLst>
      <p:ext uri="{BB962C8B-B14F-4D97-AF65-F5344CB8AC3E}">
        <p14:creationId xmlns:p14="http://schemas.microsoft.com/office/powerpoint/2010/main" val="2302649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56602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666893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077185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487476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C5D85713-E54E-40AF-87A4-FD20A0DB7392}" type="slidenum">
              <a:rPr lang="en-US" altLang="zh-HK" sz="1300"/>
              <a:pPr>
                <a:spcBef>
                  <a:spcPct val="0"/>
                </a:spcBef>
                <a:defRPr/>
              </a:pPr>
              <a:t>35</a:t>
            </a:fld>
            <a:endParaRPr lang="en-US" altLang="zh-HK" sz="1300"/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zh-HK" smtClean="0"/>
          </a:p>
        </p:txBody>
      </p:sp>
    </p:spTree>
    <p:extLst>
      <p:ext uri="{BB962C8B-B14F-4D97-AF65-F5344CB8AC3E}">
        <p14:creationId xmlns:p14="http://schemas.microsoft.com/office/powerpoint/2010/main" val="2302649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790B4-7DB2-4AFF-B22C-E02D9D26F7D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CEAE-C52D-4C4B-81E4-362F0067431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08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CEAE-C52D-4C4B-81E4-362F0067431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08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CEAE-C52D-4C4B-81E4-362F0067431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0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http://www.clarins.com.hk/en/advanced-extra-firming-neck-cream/C010303001.html?start=1 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CEAE-C52D-4C4B-81E4-362F0067431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08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635D7-20D4-4350-BEE0-39C78421747F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7635D7-20D4-4350-BEE0-39C78421747F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8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490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5001" y="3486150"/>
            <a:ext cx="6551613" cy="91321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xfrm>
            <a:off x="6934201" y="4914900"/>
            <a:ext cx="1674813" cy="17026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 altLang="zh-HK">
                <a:solidFill>
                  <a:prstClr val="black"/>
                </a:solidFill>
              </a:rPr>
              <a:t>1/10/12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xfrm>
            <a:off x="4870451" y="4914900"/>
            <a:ext cx="760413" cy="17026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8ACCC13C-017B-478F-8EE0-9ECA366336E3}" type="slidenum">
              <a:rPr lang="en-US" altLang="zh-HK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altLang="zh-H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175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60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608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33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601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9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9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081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668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947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35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5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567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3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81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086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73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9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7698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9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7698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460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696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110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374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764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60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4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166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587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1412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131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593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658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  <a:lvl2pPr>
              <a:defRPr sz="1400" b="1" cap="small" baseline="0">
                <a:latin typeface="+mj-lt"/>
              </a:defRPr>
            </a:lvl2pPr>
            <a:lvl3pPr>
              <a:defRPr sz="1400" b="1" cap="small" baseline="0">
                <a:latin typeface="+mj-lt"/>
              </a:defRPr>
            </a:lvl3pPr>
            <a:lvl4pPr>
              <a:defRPr sz="1400" b="1" cap="small" baseline="0">
                <a:latin typeface="+mj-lt"/>
              </a:defRPr>
            </a:lvl4pPr>
            <a:lvl5pPr>
              <a:defRPr sz="1400" b="1" cap="small" baseline="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01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870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07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0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52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910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301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527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719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970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67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060A0-A3A5-4648-A860-07934F5B9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686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83B3D-FCA4-4711-8361-C022D2CD1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155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FAA9D-3C15-418A-B308-ACA0C3AA0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945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16BC5-D254-49C8-8437-3AF55A7956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06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842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09B33-35C5-4866-80A1-F2BD62D0F7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063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816AA-DF20-4F45-84BF-F57109B585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709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AA77E-24C8-42BD-BA8C-49C6CD4A34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248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97DA0-85DC-494C-9B99-6A789795E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606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71C28-113C-41E3-BA50-4E1FA1ED25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482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02B82-5077-4A5E-871F-4B971EC66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443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6B485-F47E-445B-A70B-84CCF79D42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92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2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233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56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199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771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89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842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064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444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778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363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11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99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62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6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6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51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86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09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75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1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91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99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6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8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4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94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6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27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65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41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57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76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34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7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81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83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91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4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39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87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73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48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23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00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10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9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692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75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11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2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44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40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4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4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1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380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587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0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07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054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73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11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39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939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9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05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27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412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32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371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030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07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647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259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304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9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786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759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965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68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189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8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616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2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9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/>
          <a:srcRect t="20181" b="19470"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28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9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4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89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8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850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8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/>
          <a:srcRect t="20181" b="19470"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729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26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129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171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9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83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Rounded MT Bold"/>
              </a:defRPr>
            </a:lvl1pPr>
          </a:lstStyle>
          <a:p>
            <a:pPr defTabSz="457200"/>
            <a:fld id="{539E67AE-4EAE-1F44-BD74-78AFDA2C7F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Rounded MT Bold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Rounded MT Bold"/>
              </a:defRPr>
            </a:lvl1pPr>
          </a:lstStyle>
          <a:p>
            <a:pPr defTabSz="457200"/>
            <a:fld id="{49745A34-FF17-D64C-8B4A-50F7648F58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8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Rounded MT Bol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 Rounded MT Bold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 Rounded MT Bold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 Rounded MT Bold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Rounded MT Bold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Rounded MT Bol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19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5C80D7-E420-4F11-B64E-6DA40819F36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Click to edit Master text styles</a:t>
            </a:r>
          </a:p>
          <a:p>
            <a:pPr lvl="1"/>
            <a:r>
              <a:rPr lang="en-US" smtClean="0">
                <a:solidFill>
                  <a:prstClr val="black"/>
                </a:solidFill>
              </a:rPr>
              <a:t>Second level</a:t>
            </a:r>
          </a:p>
          <a:p>
            <a:pPr lvl="2"/>
            <a:r>
              <a:rPr lang="en-US" smtClean="0">
                <a:solidFill>
                  <a:prstClr val="black"/>
                </a:solidFill>
              </a:rPr>
              <a:t>Third level</a:t>
            </a:r>
          </a:p>
          <a:p>
            <a:pPr lvl="3"/>
            <a:r>
              <a:rPr lang="en-US" smtClean="0">
                <a:solidFill>
                  <a:prstClr val="black"/>
                </a:solidFill>
              </a:rPr>
              <a:t>Fourth level</a:t>
            </a:r>
          </a:p>
          <a:p>
            <a:pPr lvl="4"/>
            <a:r>
              <a:rPr lang="en-US" smtClean="0">
                <a:solidFill>
                  <a:prstClr val="black"/>
                </a:solidFill>
              </a:rPr>
              <a:t>Fifth level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664452-FF5B-4F3A-B0E2-A1D1800363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A14E9B-51E8-4C4D-8AEE-C6C9157C17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920750"/>
            <a:ext cx="914399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-1"/>
            <a:ext cx="9143999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8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664452-FF5B-4F3A-B0E2-A1D180036388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A14E9B-51E8-4C4D-8AEE-C6C9157C17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920750"/>
            <a:ext cx="914399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-1"/>
            <a:ext cx="9143999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65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b="4632"/>
          <a:stretch/>
        </p:blipFill>
        <p:spPr>
          <a:xfrm>
            <a:off x="-10692" y="-1587"/>
            <a:ext cx="9154692" cy="51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9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82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09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119784C-044D-2F45-AF5F-E113EF86A9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45097A0-2C62-394C-B964-37070C44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0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9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16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28200"/>
            <a:ext cx="9143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4600" dirty="0" smtClean="0">
                <a:solidFill>
                  <a:srgbClr val="0033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Heiti TC Light"/>
              </a:rPr>
              <a:t>新</a:t>
            </a:r>
            <a:r>
              <a:rPr lang="zh-TW" altLang="en-US" sz="4600" dirty="0">
                <a:solidFill>
                  <a:srgbClr val="0033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Heiti TC Light"/>
              </a:rPr>
              <a:t>產品巡禮</a:t>
            </a:r>
          </a:p>
          <a:p>
            <a:pPr algn="ctr" defTabSz="457200"/>
            <a:r>
              <a:rPr lang="en-US" altLang="zh-TW" sz="3200" dirty="0" smtClean="0">
                <a:solidFill>
                  <a:srgbClr val="003300"/>
                </a:solidFill>
                <a:ea typeface="Heiti TC Light"/>
                <a:cs typeface="Heiti TC Light"/>
              </a:rPr>
              <a:t>New Product Spotlights</a:t>
            </a:r>
            <a:endParaRPr lang="en-US" sz="3200" dirty="0">
              <a:solidFill>
                <a:srgbClr val="003300"/>
              </a:solidFill>
              <a:ea typeface="Heiti TC Light"/>
              <a:cs typeface="Heiti TC Ligh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24200" y="1676342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  <a:ea typeface="Heiti TC Light"/>
                <a:cs typeface="Heiti TC Light"/>
              </a:rPr>
              <a:t>Emmy Yeung</a:t>
            </a:r>
            <a:endParaRPr lang="en-US" sz="6800" b="1" dirty="0">
              <a:solidFill>
                <a:srgbClr val="33CCFF"/>
              </a:solidFill>
              <a:ea typeface="Heiti TC Light"/>
              <a:cs typeface="Heiti TC Light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19400" y="2647950"/>
            <a:ext cx="65896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TW" altLang="en-US" sz="3800" dirty="0" smtClean="0">
                <a:solidFill>
                  <a:srgbClr val="0033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Heiti TC Light"/>
              </a:rPr>
              <a:t>產</a:t>
            </a:r>
            <a:r>
              <a:rPr lang="zh-TW" altLang="en-US" sz="3800" dirty="0">
                <a:solidFill>
                  <a:srgbClr val="0033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Heiti TC Light"/>
              </a:rPr>
              <a:t>品拓展經</a:t>
            </a:r>
            <a:r>
              <a:rPr lang="zh-TW" altLang="en-US" sz="3800" dirty="0" smtClean="0">
                <a:solidFill>
                  <a:srgbClr val="0033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Heiti TC Light"/>
              </a:rPr>
              <a:t>理</a:t>
            </a:r>
            <a:endParaRPr lang="en-US" altLang="zh-TW" sz="2600" dirty="0" smtClean="0">
              <a:solidFill>
                <a:srgbClr val="0033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Heiti TC Light"/>
            </a:endParaRPr>
          </a:p>
          <a:p>
            <a:pPr algn="ctr" defTabSz="457200">
              <a:defRPr/>
            </a:pPr>
            <a:r>
              <a:rPr lang="en-US" altLang="zh-TW" sz="3200" dirty="0" smtClean="0">
                <a:solidFill>
                  <a:srgbClr val="003300"/>
                </a:solidFill>
                <a:ea typeface="Heiti TC Light"/>
                <a:cs typeface="Heiti TC Light"/>
              </a:rPr>
              <a:t>Product Manager</a:t>
            </a:r>
            <a:endParaRPr lang="en-US" altLang="zh-TW" sz="3200" dirty="0">
              <a:solidFill>
                <a:srgbClr val="003300"/>
              </a:solidFill>
              <a:ea typeface="Heiti TC Light"/>
              <a:cs typeface="Heiti TC Light"/>
            </a:endParaRPr>
          </a:p>
        </p:txBody>
      </p:sp>
      <p:pic>
        <p:nvPicPr>
          <p:cNvPr id="1027" name="Picture 3" descr="O:\Product_SC\Communications\Graphics\Speakers Photo\Corporate\EmmyYeung_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t="12447" r="28818" b="23101"/>
          <a:stretch/>
        </p:blipFill>
        <p:spPr bwMode="auto">
          <a:xfrm>
            <a:off x="723900" y="1533524"/>
            <a:ext cx="2771775" cy="2828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0908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6008287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146" name="Picture 2" descr="M:\All Brands\Health &amp; Nutrition\DNA Miracles\Isotonix OPC3\Image\HK_dnaMiraclesOPC3_300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382" y="1138626"/>
            <a:ext cx="4171208" cy="417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5695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奇妙系列</a:t>
            </a:r>
            <a:r>
              <a:rPr lang="en-US" altLang="zh-TW" sz="3200" dirty="0" err="1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Isotonix</a:t>
            </a:r>
            <a:r>
              <a:rPr lang="en-US" altLang="zh-TW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OPC-3®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沖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飲</a:t>
            </a:r>
            <a:endParaRPr lang="en-US" altLang="zh-TW" sz="3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pPr algn="r"/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 Miracles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</a:t>
            </a:r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</a:t>
            </a:r>
            <a:r>
              <a:rPr lang="en-US" sz="2800" dirty="0" err="1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Isotonix</a:t>
            </a:r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OPC-3 Powder Drink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6190" y="1141927"/>
            <a:ext cx="3524010" cy="1254357"/>
          </a:xfrm>
          <a:prstGeom prst="rect">
            <a:avLst/>
          </a:prstGeom>
          <a:noFill/>
        </p:spPr>
        <p:txBody>
          <a:bodyPr wrap="square" lIns="83986" tIns="41993" rIns="83986" bIns="41993" rtlCol="0">
            <a:spAutoFit/>
          </a:bodyPr>
          <a:lstStyle/>
          <a:p>
            <a:pPr defTabSz="839852"/>
            <a:r>
              <a:rPr lang="zh-TW" altLang="en-US" sz="3700" dirty="0" smtClean="0">
                <a:solidFill>
                  <a:srgbClr val="381850"/>
                </a:solidFill>
                <a:ea typeface="Heiti TC Light"/>
                <a:cs typeface="Heiti TC Light"/>
              </a:rPr>
              <a:t>給孩子最好的！</a:t>
            </a:r>
            <a:endParaRPr lang="en-US" altLang="zh-TW" sz="3700" dirty="0" smtClean="0">
              <a:solidFill>
                <a:srgbClr val="381850"/>
              </a:solidFill>
              <a:ea typeface="Heiti TC Light"/>
              <a:cs typeface="Heiti TC Light"/>
            </a:endParaRPr>
          </a:p>
          <a:p>
            <a:pPr defTabSz="839852"/>
            <a:r>
              <a:rPr lang="en-US" altLang="zh-TW" sz="2200" dirty="0" smtClean="0">
                <a:solidFill>
                  <a:srgbClr val="381850"/>
                </a:solidFill>
                <a:ea typeface="Heiti TC Light"/>
                <a:cs typeface="Heiti TC Light"/>
              </a:rPr>
              <a:t>Give the best to your kids!</a:t>
            </a:r>
          </a:p>
          <a:p>
            <a:pPr defTabSz="839852"/>
            <a:endParaRPr lang="en-US" sz="1700" dirty="0" smtClean="0">
              <a:solidFill>
                <a:srgbClr val="381850"/>
              </a:solidFill>
              <a:ea typeface="Heiti TC Light"/>
              <a:cs typeface="Heiti TC Ligh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285056" y="2085513"/>
            <a:ext cx="3490054" cy="43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49" tIns="49773" rIns="99549" bIns="4977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8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4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04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725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40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09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769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45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5478" fontAlgn="base"/>
            <a:r>
              <a:rPr lang="zh-TW" altLang="en-US" sz="2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提</a:t>
            </a:r>
            <a:r>
              <a:rPr lang="zh-TW" altLang="en-US" sz="2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供抗氧化防護</a:t>
            </a:r>
            <a:endParaRPr lang="en-US" altLang="zh-TW" sz="2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13" name="TextBox 35"/>
          <p:cNvSpPr txBox="1"/>
          <p:nvPr/>
        </p:nvSpPr>
        <p:spPr>
          <a:xfrm>
            <a:off x="3276600" y="241935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8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4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04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725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40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09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769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45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5478">
              <a:spcBef>
                <a:spcPts val="600"/>
              </a:spcBef>
            </a:pPr>
            <a:r>
              <a:rPr lang="en-US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Provides antioxidant defense </a:t>
            </a:r>
            <a:endParaRPr lang="en-US" altLang="zh-TW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62496" y="3156427"/>
            <a:ext cx="2996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n-US" sz="22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HK6939  </a:t>
            </a:r>
          </a:p>
          <a:p>
            <a:pPr algn="r" defTabSz="457200"/>
            <a:r>
              <a:rPr lang="en-US" sz="22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UC $430.00</a:t>
            </a:r>
          </a:p>
          <a:p>
            <a:pPr algn="r" defTabSz="457200"/>
            <a:r>
              <a:rPr lang="en-US" sz="22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SR $605.00</a:t>
            </a:r>
          </a:p>
          <a:p>
            <a:pPr algn="r" defTabSz="457200"/>
            <a:r>
              <a:rPr lang="en-US" sz="22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BV 40</a:t>
            </a:r>
            <a:endParaRPr lang="en-US" sz="2200" b="1" dirty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560222" y="1048278"/>
            <a:ext cx="1733266" cy="1501254"/>
            <a:chOff x="4134625" y="1405906"/>
            <a:chExt cx="1733266" cy="1501254"/>
          </a:xfrm>
        </p:grpSpPr>
        <p:sp>
          <p:nvSpPr>
            <p:cNvPr id="17" name="12-Point Star 16"/>
            <p:cNvSpPr/>
            <p:nvPr/>
          </p:nvSpPr>
          <p:spPr>
            <a:xfrm>
              <a:off x="4134625" y="1405906"/>
              <a:ext cx="1733266" cy="1501254"/>
            </a:xfrm>
            <a:prstGeom prst="star12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ea typeface="Heiti TC Light"/>
                <a:cs typeface="Heiti TC Ligh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35606" y="1747717"/>
              <a:ext cx="13585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2400" b="1" dirty="0" smtClean="0">
                  <a:solidFill>
                    <a:prstClr val="white"/>
                  </a:solidFill>
                  <a:ea typeface="Heiti TC Light"/>
                  <a:cs typeface="Heiti TC Light"/>
                </a:rPr>
                <a:t>COMING SOON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6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NS_Toddl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83068" y="227171"/>
            <a:ext cx="5474814" cy="6837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b="1" dirty="0" smtClean="0">
                <a:ln w="31550" cmpd="sng">
                  <a:noFill/>
                  <a:prstDash val="solid"/>
                </a:ln>
                <a:solidFill>
                  <a:srgbClr val="79BCB6"/>
                </a:solidFill>
                <a:latin typeface="Arial Rounded MT Bold"/>
                <a:cs typeface="Arial Rounded MT Bold"/>
              </a:rPr>
              <a:t>The DNA Miracles</a:t>
            </a:r>
            <a:r>
              <a:rPr lang="en-US" b="1" dirty="0" smtClean="0">
                <a:ln w="31550" cmpd="sng">
                  <a:noFill/>
                  <a:prstDash val="solid"/>
                </a:ln>
                <a:solidFill>
                  <a:srgbClr val="79BCB6"/>
                </a:solidFill>
                <a:cs typeface="Arial Rounded MT Bold"/>
              </a:rPr>
              <a:t>®</a:t>
            </a:r>
            <a:r>
              <a:rPr lang="en-US" dirty="0" smtClean="0">
                <a:solidFill>
                  <a:srgbClr val="8FC3C6"/>
                </a:solidFill>
                <a:latin typeface="Arial Rounded MT Bold"/>
                <a:cs typeface="Arial Rounded MT Bold"/>
              </a:rPr>
              <a:t> </a:t>
            </a:r>
            <a:endParaRPr lang="en-US" b="1" dirty="0" smtClean="0">
              <a:ln w="31550" cmpd="sng">
                <a:noFill/>
                <a:prstDash val="solid"/>
              </a:ln>
              <a:solidFill>
                <a:srgbClr val="7879AE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81" y="265931"/>
            <a:ext cx="1143000" cy="1485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5931"/>
            <a:ext cx="1024130" cy="1642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1548884"/>
            <a:ext cx="228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rgbClr val="4FA743"/>
                </a:solidFill>
                <a:latin typeface="Estrangelo Edessa"/>
                <a:cs typeface="Estrangelo Edessa"/>
              </a:rPr>
              <a:t>®</a:t>
            </a:r>
            <a:endParaRPr lang="en-US" sz="600" b="1" dirty="0">
              <a:solidFill>
                <a:srgbClr val="4FA7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80520" y="191689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奇妙天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然系列</a:t>
            </a:r>
            <a:endParaRPr lang="en-US" sz="3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pPr defTabSz="457200"/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 Miracles® Natural</a:t>
            </a:r>
            <a:endParaRPr lang="en-US" altLang="en-US" sz="28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44604" y="1992567"/>
            <a:ext cx="2874663" cy="2972039"/>
            <a:chOff x="1999196" y="2251879"/>
            <a:chExt cx="2874663" cy="2972039"/>
          </a:xfrm>
        </p:grpSpPr>
        <p:pic>
          <p:nvPicPr>
            <p:cNvPr id="8" name="Picture 2" descr="O:\Product_SC\Communications\Graphics\Products Image\DNA Miracles Natural\US_ENG_6931_dnaMiraclesNaturalDiaperCream_04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196" y="2251879"/>
              <a:ext cx="2874663" cy="2874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41938" y="4577587"/>
              <a:ext cx="2497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it-IT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ea typeface="Heiti TC Light"/>
                  <a:cs typeface="Heiti TC Light"/>
                </a:rPr>
                <a:t>HK6931 | UC $89.00</a:t>
              </a:r>
              <a:r>
                <a:rPr lang="it-IT" dirty="0">
                  <a:solidFill>
                    <a:srgbClr val="1F497D">
                      <a:lumMod val="60000"/>
                      <a:lumOff val="40000"/>
                    </a:srgbClr>
                  </a:solidFill>
                  <a:ea typeface="Heiti TC Light"/>
                  <a:cs typeface="Heiti TC Light"/>
                </a:rPr>
                <a:t> </a:t>
              </a:r>
              <a:endParaRPr lang="it-IT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Heiti TC Light"/>
                <a:cs typeface="Heiti TC Light"/>
              </a:endParaRPr>
            </a:p>
            <a:p>
              <a:pPr algn="ctr" defTabSz="457200"/>
              <a:r>
                <a:rPr lang="it-IT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ea typeface="Heiti TC Light"/>
                  <a:cs typeface="Heiti TC Light"/>
                </a:rPr>
                <a:t>SR $125.00</a:t>
              </a:r>
              <a:r>
                <a:rPr lang="it-IT" dirty="0">
                  <a:solidFill>
                    <a:srgbClr val="1F497D">
                      <a:lumMod val="60000"/>
                      <a:lumOff val="40000"/>
                    </a:srgbClr>
                  </a:solidFill>
                  <a:ea typeface="Heiti TC Light"/>
                  <a:cs typeface="Heiti TC Light"/>
                </a:rPr>
                <a:t> </a:t>
              </a:r>
              <a:r>
                <a:rPr lang="it-IT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ea typeface="Heiti TC Light"/>
                  <a:cs typeface="Heiti TC Light"/>
                </a:rPr>
                <a:t>|</a:t>
              </a:r>
              <a:r>
                <a:rPr lang="it-IT" dirty="0">
                  <a:solidFill>
                    <a:srgbClr val="1F497D">
                      <a:lumMod val="60000"/>
                      <a:lumOff val="40000"/>
                    </a:srgbClr>
                  </a:solidFill>
                  <a:ea typeface="Heiti TC Light"/>
                  <a:cs typeface="Heiti TC Light"/>
                </a:rPr>
                <a:t> BV </a:t>
              </a:r>
              <a:r>
                <a:rPr lang="it-IT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ea typeface="Heiti TC Light"/>
                  <a:cs typeface="Heiti TC Light"/>
                </a:rPr>
                <a:t>7.5</a:t>
              </a:r>
              <a:endParaRPr lang="it-IT" dirty="0">
                <a:solidFill>
                  <a:srgbClr val="1F497D">
                    <a:lumMod val="60000"/>
                    <a:lumOff val="40000"/>
                  </a:srgbClr>
                </a:solidFill>
                <a:ea typeface="Heiti TC Light"/>
                <a:cs typeface="Heiti TC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0740" y="1514895"/>
            <a:ext cx="2908799" cy="3439651"/>
            <a:chOff x="4534644" y="1801503"/>
            <a:chExt cx="2908799" cy="3439651"/>
          </a:xfrm>
        </p:grpSpPr>
        <p:pic>
          <p:nvPicPr>
            <p:cNvPr id="10" name="Picture 2" descr="O:\Product_SC\Communications\Graphics\Products Image\DNA Miracles Natural\US_ENG_6930_dnaMiraclesNaturalHydratingBabyLotion_041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644" y="1801503"/>
              <a:ext cx="2908799" cy="290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618979" y="4594823"/>
              <a:ext cx="26470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dirty="0" smtClean="0">
                  <a:solidFill>
                    <a:srgbClr val="558ED5"/>
                  </a:solidFill>
                  <a:ea typeface="Heiti TC Light"/>
                  <a:cs typeface="Heiti TC Light"/>
                </a:rPr>
                <a:t>HK6930 | UC $81.00</a:t>
              </a:r>
            </a:p>
            <a:p>
              <a:pPr algn="ctr" defTabSz="457200"/>
              <a:r>
                <a:rPr lang="en-US" dirty="0" smtClean="0">
                  <a:solidFill>
                    <a:srgbClr val="558ED5"/>
                  </a:solidFill>
                  <a:ea typeface="Heiti TC Light"/>
                  <a:cs typeface="Heiti TC Light"/>
                </a:rPr>
                <a:t>SR $113.00</a:t>
              </a:r>
              <a:r>
                <a:rPr lang="en-US" dirty="0">
                  <a:solidFill>
                    <a:srgbClr val="558ED5"/>
                  </a:solidFill>
                  <a:ea typeface="Heiti TC Light"/>
                  <a:cs typeface="Heiti TC Light"/>
                </a:rPr>
                <a:t> </a:t>
              </a:r>
              <a:r>
                <a:rPr lang="en-US" dirty="0" smtClean="0">
                  <a:solidFill>
                    <a:srgbClr val="558ED5"/>
                  </a:solidFill>
                  <a:ea typeface="Heiti TC Light"/>
                  <a:cs typeface="Heiti TC Light"/>
                </a:rPr>
                <a:t>|</a:t>
              </a:r>
              <a:r>
                <a:rPr lang="en-US" dirty="0">
                  <a:solidFill>
                    <a:srgbClr val="558ED5"/>
                  </a:solidFill>
                  <a:ea typeface="Heiti TC Light"/>
                  <a:cs typeface="Heiti TC Light"/>
                </a:rPr>
                <a:t> BV 5.5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555540" y="907096"/>
            <a:ext cx="3575414" cy="4060894"/>
            <a:chOff x="-555540" y="1152760"/>
            <a:chExt cx="3575414" cy="4060894"/>
          </a:xfrm>
        </p:grpSpPr>
        <p:pic>
          <p:nvPicPr>
            <p:cNvPr id="1026" name="Picture 2" descr="O:\Product_SC\Communications\Graphics\Products Image\DNA Miracles Natural\US_ENG_6932_dnaMiraclesNaturalFoamingWashAndShampoo_041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5540" y="1152760"/>
              <a:ext cx="3575414" cy="357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0" y="4567323"/>
              <a:ext cx="25248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nl-NL" dirty="0" smtClean="0">
                  <a:solidFill>
                    <a:srgbClr val="558ED5"/>
                  </a:solidFill>
                  <a:ea typeface="Heiti TC Light"/>
                  <a:cs typeface="Heiti TC Light"/>
                </a:rPr>
                <a:t>HK6932 | UC$81.00</a:t>
              </a:r>
            </a:p>
            <a:p>
              <a:pPr algn="ctr" defTabSz="457200"/>
              <a:r>
                <a:rPr lang="nl-NL" dirty="0" smtClean="0">
                  <a:solidFill>
                    <a:srgbClr val="558ED5"/>
                  </a:solidFill>
                  <a:ea typeface="Heiti TC Light"/>
                  <a:cs typeface="Heiti TC Light"/>
                </a:rPr>
                <a:t>SR $113.00</a:t>
              </a:r>
              <a:r>
                <a:rPr lang="nl-NL" dirty="0">
                  <a:solidFill>
                    <a:srgbClr val="558ED5"/>
                  </a:solidFill>
                  <a:ea typeface="Heiti TC Light"/>
                  <a:cs typeface="Heiti TC Light"/>
                </a:rPr>
                <a:t> </a:t>
              </a:r>
              <a:r>
                <a:rPr lang="nl-NL" dirty="0" smtClean="0">
                  <a:solidFill>
                    <a:srgbClr val="558ED5"/>
                  </a:solidFill>
                  <a:ea typeface="Heiti TC Light"/>
                  <a:cs typeface="Heiti TC Light"/>
                </a:rPr>
                <a:t>|</a:t>
              </a:r>
              <a:r>
                <a:rPr lang="nl-NL" dirty="0">
                  <a:solidFill>
                    <a:srgbClr val="558ED5"/>
                  </a:solidFill>
                  <a:ea typeface="Heiti TC Light"/>
                  <a:cs typeface="Heiti TC Light"/>
                </a:rPr>
                <a:t> BV 6</a:t>
              </a:r>
              <a:endParaRPr lang="en-US" dirty="0">
                <a:solidFill>
                  <a:srgbClr val="558ED5"/>
                </a:solidFill>
                <a:ea typeface="Heiti TC Light"/>
                <a:cs typeface="Heiti TC Ligh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89402" y="2333765"/>
            <a:ext cx="2996691" cy="2612445"/>
            <a:chOff x="6457642" y="2634021"/>
            <a:chExt cx="2996691" cy="2612445"/>
          </a:xfrm>
        </p:grpSpPr>
        <p:sp>
          <p:nvSpPr>
            <p:cNvPr id="11" name="Rectangle 10"/>
            <p:cNvSpPr/>
            <p:nvPr/>
          </p:nvSpPr>
          <p:spPr>
            <a:xfrm>
              <a:off x="6457642" y="4600135"/>
              <a:ext cx="29966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dirty="0" smtClean="0">
                  <a:solidFill>
                    <a:srgbClr val="558ED5"/>
                  </a:solidFill>
                  <a:ea typeface="Heiti TC Light"/>
                  <a:cs typeface="Heiti TC Light"/>
                </a:rPr>
                <a:t>HK6930 |</a:t>
              </a:r>
              <a:r>
                <a:rPr lang="en-US" dirty="0">
                  <a:solidFill>
                    <a:srgbClr val="558ED5"/>
                  </a:solidFill>
                  <a:ea typeface="Heiti TC Light"/>
                  <a:cs typeface="Heiti TC Light"/>
                </a:rPr>
                <a:t> </a:t>
              </a:r>
              <a:r>
                <a:rPr lang="en-US" dirty="0" smtClean="0">
                  <a:solidFill>
                    <a:srgbClr val="558ED5"/>
                  </a:solidFill>
                  <a:ea typeface="Heiti TC Light"/>
                  <a:cs typeface="Heiti TC Light"/>
                </a:rPr>
                <a:t>UC $122.00</a:t>
              </a:r>
              <a:r>
                <a:rPr lang="en-US" dirty="0">
                  <a:solidFill>
                    <a:srgbClr val="558ED5"/>
                  </a:solidFill>
                  <a:ea typeface="Heiti TC Light"/>
                  <a:cs typeface="Heiti TC Light"/>
                </a:rPr>
                <a:t> </a:t>
              </a:r>
              <a:endParaRPr lang="en-US" dirty="0" smtClean="0">
                <a:solidFill>
                  <a:srgbClr val="558ED5"/>
                </a:solidFill>
                <a:ea typeface="Heiti TC Light"/>
                <a:cs typeface="Heiti TC Light"/>
              </a:endParaRPr>
            </a:p>
            <a:p>
              <a:pPr algn="ctr" defTabSz="457200"/>
              <a:r>
                <a:rPr lang="en-US" dirty="0" smtClean="0">
                  <a:solidFill>
                    <a:srgbClr val="558ED5"/>
                  </a:solidFill>
                  <a:ea typeface="Heiti TC Light"/>
                  <a:cs typeface="Heiti TC Light"/>
                </a:rPr>
                <a:t>SR $170.00</a:t>
              </a:r>
              <a:r>
                <a:rPr lang="en-US" dirty="0">
                  <a:solidFill>
                    <a:srgbClr val="558ED5"/>
                  </a:solidFill>
                  <a:ea typeface="Heiti TC Light"/>
                  <a:cs typeface="Heiti TC Light"/>
                </a:rPr>
                <a:t>  | BV </a:t>
              </a:r>
              <a:r>
                <a:rPr lang="en-US" dirty="0" smtClean="0">
                  <a:solidFill>
                    <a:srgbClr val="558ED5"/>
                  </a:solidFill>
                  <a:ea typeface="Heiti TC Light"/>
                  <a:cs typeface="Heiti TC Light"/>
                </a:rPr>
                <a:t>10</a:t>
              </a:r>
              <a:endParaRPr lang="en-US" dirty="0">
                <a:solidFill>
                  <a:srgbClr val="558ED5"/>
                </a:solidFill>
                <a:ea typeface="Heiti TC Light"/>
                <a:cs typeface="Heiti TC Light"/>
              </a:endParaRPr>
            </a:p>
          </p:txBody>
        </p:sp>
        <p:pic>
          <p:nvPicPr>
            <p:cNvPr id="12" name="Picture 2" descr="O:\Product_SC\Communications\Graphics\Products Image\DNA Miracles Natural\US_ENG_6933_dnaMiraclesNaturalSoothingOintment_041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115" y="2634021"/>
              <a:ext cx="2262675" cy="226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054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9029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奇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妙天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然系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列套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裝</a:t>
            </a:r>
            <a:endParaRPr lang="en-US" altLang="zh-TW" sz="3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 Miracles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</a:t>
            </a:r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Natural Value Kit</a:t>
            </a:r>
          </a:p>
        </p:txBody>
      </p:sp>
      <p:sp>
        <p:nvSpPr>
          <p:cNvPr id="2" name="AutoShape 2" descr="https://jira.marketamerica.com/secure/attachment/467351/TWN_ENG_T6934_dnaValueGiftPackBurst800x800_1014.jpg"/>
          <p:cNvSpPr>
            <a:spLocks noChangeAspect="1" noChangeArrowheads="1"/>
          </p:cNvSpPr>
          <p:nvPr/>
        </p:nvSpPr>
        <p:spPr bwMode="auto">
          <a:xfrm>
            <a:off x="63511" y="-102394"/>
            <a:ext cx="7515225" cy="56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https://jira.marketamerica.com/secure/attachment/467351/TWN_ENG_T6934_dnaValueGiftPackBurst800x800_1014.jpg"/>
          <p:cNvSpPr>
            <a:spLocks noChangeAspect="1" noChangeArrowheads="1"/>
          </p:cNvSpPr>
          <p:nvPr/>
        </p:nvSpPr>
        <p:spPr bwMode="auto">
          <a:xfrm>
            <a:off x="215904" y="11924"/>
            <a:ext cx="7515225" cy="56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6" descr="https://jira.marketamerica.com/secure/attachment/467352/TWN_ENG_T6934_dnaValueGiftPackBurst_1014.png"/>
          <p:cNvSpPr>
            <a:spLocks noChangeAspect="1" noChangeArrowheads="1"/>
          </p:cNvSpPr>
          <p:nvPr/>
        </p:nvSpPr>
        <p:spPr bwMode="auto">
          <a:xfrm>
            <a:off x="368310" y="126227"/>
            <a:ext cx="7515225" cy="56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58911" y="4564176"/>
            <a:ext cx="59933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200" b="1" dirty="0" smtClean="0">
                <a:solidFill>
                  <a:srgbClr val="558ED5"/>
                </a:solidFill>
                <a:ea typeface="Heiti TC Light"/>
                <a:cs typeface="Heiti TC Light"/>
              </a:rPr>
              <a:t>HK6934 |</a:t>
            </a:r>
            <a:r>
              <a:rPr lang="en-US" sz="2200" b="1" dirty="0">
                <a:solidFill>
                  <a:srgbClr val="558ED5"/>
                </a:solidFill>
                <a:ea typeface="Heiti TC Light"/>
                <a:cs typeface="Heiti TC Light"/>
              </a:rPr>
              <a:t> </a:t>
            </a:r>
            <a:r>
              <a:rPr lang="en-US" sz="2200" b="1" dirty="0" smtClean="0">
                <a:solidFill>
                  <a:srgbClr val="558ED5"/>
                </a:solidFill>
                <a:ea typeface="Heiti TC Light"/>
                <a:cs typeface="Heiti TC Light"/>
              </a:rPr>
              <a:t>UC $317.00</a:t>
            </a:r>
            <a:r>
              <a:rPr lang="en-US" sz="2200" b="1" dirty="0">
                <a:solidFill>
                  <a:srgbClr val="558ED5"/>
                </a:solidFill>
                <a:ea typeface="Heiti TC Light"/>
                <a:cs typeface="Heiti TC Light"/>
              </a:rPr>
              <a:t>  | SR </a:t>
            </a:r>
            <a:r>
              <a:rPr lang="en-US" sz="2200" b="1" dirty="0" smtClean="0">
                <a:solidFill>
                  <a:srgbClr val="558ED5"/>
                </a:solidFill>
                <a:ea typeface="Heiti TC Light"/>
                <a:cs typeface="Heiti TC Light"/>
              </a:rPr>
              <a:t>$442.00</a:t>
            </a:r>
            <a:r>
              <a:rPr lang="en-US" sz="2200" b="1" dirty="0">
                <a:solidFill>
                  <a:srgbClr val="558ED5"/>
                </a:solidFill>
                <a:ea typeface="Heiti TC Light"/>
                <a:cs typeface="Heiti TC Light"/>
              </a:rPr>
              <a:t>  | BV </a:t>
            </a:r>
            <a:r>
              <a:rPr lang="en-US" sz="2200" b="1" dirty="0" smtClean="0">
                <a:solidFill>
                  <a:srgbClr val="558ED5"/>
                </a:solidFill>
                <a:ea typeface="Heiti TC Light"/>
                <a:cs typeface="Heiti TC Light"/>
              </a:rPr>
              <a:t>15</a:t>
            </a:r>
            <a:endParaRPr lang="en-US" sz="2200" b="1" dirty="0">
              <a:solidFill>
                <a:srgbClr val="558ED5"/>
              </a:solidFill>
              <a:ea typeface="Heiti TC Light"/>
              <a:cs typeface="Heiti TC Light"/>
            </a:endParaRPr>
          </a:p>
        </p:txBody>
      </p:sp>
      <p:pic>
        <p:nvPicPr>
          <p:cNvPr id="5122" name="Picture 2" descr="O:\Product_SC\Communications\Graphics\Products Image\DNA Miracles Natural\HK_ENG_dnaValueGiftPackBurst_1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614" y="607074"/>
            <a:ext cx="4572221" cy="45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94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" y="203069"/>
            <a:ext cx="9144000" cy="12845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ln w="31550" cmpd="sng">
                  <a:noFill/>
                  <a:prstDash val="solid"/>
                </a:ln>
                <a:solidFill>
                  <a:srgbClr val="97CCD1"/>
                </a:solidFill>
                <a:latin typeface="+mn-lt"/>
                <a:ea typeface="Heiti TC Light"/>
                <a:cs typeface="Heiti TC Light"/>
              </a:rPr>
              <a:t>分享</a:t>
            </a:r>
            <a:r>
              <a:rPr lang="zh-TW" altLang="en-US" sz="3600" b="1" dirty="0">
                <a:ln w="31550" cmpd="sng">
                  <a:noFill/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+mn-lt"/>
                <a:ea typeface="Heiti TC Light"/>
                <a:cs typeface="Heiti TC Light"/>
              </a:rPr>
              <a:t>見</a:t>
            </a:r>
            <a:r>
              <a:rPr lang="zh-TW" altLang="en-US" sz="3600" b="1" dirty="0" smtClean="0">
                <a:ln w="31550" cmpd="sng">
                  <a:noFill/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+mn-lt"/>
                <a:ea typeface="Heiti TC Light"/>
                <a:cs typeface="Heiti TC Light"/>
              </a:rPr>
              <a:t>証</a:t>
            </a:r>
            <a:r>
              <a:rPr lang="en-US" altLang="zh-TW" sz="3600" b="1" dirty="0">
                <a:ln w="31550" cmpd="sng">
                  <a:noFill/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altLang="zh-TW" sz="3600" b="1" dirty="0" smtClean="0">
                <a:ln w="31550" cmpd="sng">
                  <a:noFill/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sz="3600" b="1" dirty="0" smtClean="0">
                <a:ln w="31550" cmpd="sng">
                  <a:noFill/>
                  <a:prstDash val="solid"/>
                </a:ln>
                <a:solidFill>
                  <a:srgbClr val="97CCD1"/>
                </a:solidFill>
                <a:latin typeface="+mn-lt"/>
                <a:ea typeface="Heiti TC Light"/>
                <a:cs typeface="Heiti TC Light"/>
              </a:rPr>
              <a:t>Share Your </a:t>
            </a:r>
            <a:r>
              <a:rPr lang="en-US" sz="3600" b="1" dirty="0" smtClean="0">
                <a:ln w="31550" cmpd="sng">
                  <a:noFill/>
                  <a:prstDash val="solid"/>
                </a:ln>
                <a:solidFill>
                  <a:srgbClr val="7879AE"/>
                </a:solidFill>
                <a:latin typeface="+mn-lt"/>
                <a:ea typeface="Heiti TC Light"/>
                <a:cs typeface="Heiti TC Light"/>
              </a:rPr>
              <a:t>Testimonials</a:t>
            </a:r>
            <a:endParaRPr lang="en-US" sz="3600" b="1" dirty="0">
              <a:ln w="31550" cmpd="sng">
                <a:noFill/>
                <a:prstDash val="solid"/>
              </a:ln>
              <a:solidFill>
                <a:srgbClr val="7879AE"/>
              </a:solidFill>
              <a:latin typeface="+mn-lt"/>
              <a:ea typeface="Heiti TC Light"/>
              <a:cs typeface="Heiti TC Ligh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768" y="1056704"/>
            <a:ext cx="5469415" cy="314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6041" y="4528228"/>
            <a:ext cx="4785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PRODUCTS@MARKETHONGKONG.COM.HK</a:t>
            </a:r>
            <a:endParaRPr lang="en-US" sz="2000" b="1" dirty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344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miere de Vie®_logo_87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26" y="1200153"/>
            <a:ext cx="7688274" cy="2000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3718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856C40"/>
                </a:solidFill>
                <a:ea typeface="Apple LiGothic Medium"/>
                <a:cs typeface="Apple LiGothic Medium"/>
              </a:rPr>
              <a:t>極</a:t>
            </a:r>
            <a:r>
              <a:rPr lang="en-US" sz="3600" dirty="0">
                <a:solidFill>
                  <a:srgbClr val="856C40"/>
                </a:solidFill>
                <a:ea typeface="Apple LiGothic Medium"/>
                <a:cs typeface="Apple LiGothic Medium"/>
              </a:rPr>
              <a:t>緻研亮護膚系列</a:t>
            </a:r>
            <a:endParaRPr lang="en-US" sz="3600" dirty="0">
              <a:solidFill>
                <a:srgbClr val="856C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5" y="-414872"/>
            <a:ext cx="8940506" cy="6563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43476"/>
            <a:ext cx="2988376" cy="8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43476"/>
            <a:ext cx="2988376" cy="8685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9635" y="318163"/>
            <a:ext cx="7208153" cy="93936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zh-TW" altLang="en-US" sz="3600" dirty="0">
                <a:solidFill>
                  <a:srgbClr val="ED8B54"/>
                </a:solidFill>
                <a:ea typeface="Heiti TC Light"/>
                <a:cs typeface="Heiti TC Light"/>
              </a:rPr>
              <a:t>瞬間緊緻精華液 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ED8B54"/>
                </a:solidFill>
                <a:ea typeface="Heiti TC Light"/>
                <a:cs typeface="Heiti TC Light"/>
              </a:rPr>
              <a:t>Needle Free Serum</a:t>
            </a:r>
            <a:endParaRPr lang="en-US" sz="3200" dirty="0">
              <a:solidFill>
                <a:srgbClr val="ED8B54"/>
              </a:solidFill>
              <a:ea typeface="Heiti TC Light"/>
              <a:cs typeface="Heiti TC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135" y="1243652"/>
            <a:ext cx="2222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b="1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NEODERMYL</a:t>
            </a:r>
            <a:endParaRPr lang="en-US" sz="3000" b="1" dirty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6983" y="1709384"/>
            <a:ext cx="3882798" cy="402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zh-TW" altLang="en-US" sz="2200" b="1" dirty="0">
                <a:solidFill>
                  <a:srgbClr val="E2935C"/>
                </a:solidFill>
                <a:ea typeface="Heiti TC Light"/>
                <a:cs typeface="Heiti TC Light"/>
              </a:rPr>
              <a:t>短至</a:t>
            </a:r>
            <a:r>
              <a:rPr lang="en-US" sz="2200" b="1" dirty="0">
                <a:solidFill>
                  <a:srgbClr val="E2935C"/>
                </a:solidFill>
                <a:ea typeface="Heiti TC Light"/>
                <a:cs typeface="Heiti TC Light"/>
              </a:rPr>
              <a:t>15</a:t>
            </a:r>
            <a:r>
              <a:rPr lang="zh-TW" altLang="en-US" sz="2200" b="1" dirty="0">
                <a:solidFill>
                  <a:srgbClr val="E2935C"/>
                </a:solidFill>
                <a:ea typeface="Heiti TC Light"/>
                <a:cs typeface="Heiti TC Light"/>
              </a:rPr>
              <a:t>日，你可預期看到效果</a:t>
            </a:r>
            <a:r>
              <a:rPr lang="en-US" sz="2200" dirty="0">
                <a:solidFill>
                  <a:srgbClr val="E2935C"/>
                </a:solidFill>
                <a:ea typeface="Heiti TC Light"/>
                <a:cs typeface="Heiti TC Light"/>
              </a:rPr>
              <a:t> </a:t>
            </a:r>
            <a:endParaRPr lang="en-US" sz="2200" b="1" dirty="0" smtClean="0">
              <a:solidFill>
                <a:srgbClr val="E2935C"/>
              </a:solidFill>
              <a:ea typeface="Heiti TC Light"/>
              <a:cs typeface="Heiti TC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6977" y="2070482"/>
            <a:ext cx="56388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2</a:t>
            </a:r>
            <a:r>
              <a:rPr lang="zh-TW" altLang="en-US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星期可看到明顯效果－肌膚更緊緻、顯著皺紋</a:t>
            </a:r>
            <a:r>
              <a:rPr lang="zh-TW" altLang="en-US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消失</a:t>
            </a:r>
            <a:endParaRPr lang="en-US" altLang="zh-TW" dirty="0" smtClean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marL="285750" indent="-285750" defTabSz="457200">
              <a:lnSpc>
                <a:spcPct val="90000"/>
              </a:lnSpc>
              <a:buFont typeface="Calibri" pitchFamily="34" charset="0"/>
              <a:buChar char="›"/>
            </a:pPr>
            <a:endParaRPr lang="en-US" dirty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defTabSz="457200">
              <a:lnSpc>
                <a:spcPct val="90000"/>
              </a:lnSpc>
            </a:pPr>
            <a:r>
              <a:rPr lang="zh-TW" altLang="en-US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只需</a:t>
            </a:r>
            <a:r>
              <a:rPr lang="en-US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2</a:t>
            </a:r>
            <a:r>
              <a:rPr lang="zh-TW" altLang="en-US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星期，</a:t>
            </a:r>
            <a:r>
              <a:rPr lang="en-US" dirty="0" err="1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Neodermyl</a:t>
            </a:r>
            <a:r>
              <a:rPr lang="en-US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 </a:t>
            </a:r>
            <a:r>
              <a:rPr lang="zh-TW" altLang="en-US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效果等同到整形外科打一次膠原蛋白針（皺紋深度減</a:t>
            </a:r>
            <a:r>
              <a:rPr lang="en-US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15%</a:t>
            </a:r>
            <a:r>
              <a:rPr lang="zh-TW" altLang="en-US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）</a:t>
            </a:r>
            <a:r>
              <a:rPr lang="en-US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976" y="3145185"/>
            <a:ext cx="54864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 dirty="0" smtClean="0">
                <a:solidFill>
                  <a:srgbClr val="ED8B54"/>
                </a:solidFill>
                <a:ea typeface="Heiti TC Light"/>
                <a:cs typeface="Heiti TC Light"/>
              </a:rPr>
              <a:t>RESULTS </a:t>
            </a:r>
            <a:r>
              <a:rPr lang="en-US" sz="2000" b="1" dirty="0">
                <a:solidFill>
                  <a:srgbClr val="ED8B54"/>
                </a:solidFill>
                <a:ea typeface="Heiti TC Light"/>
                <a:cs typeface="Heiti TC Light"/>
              </a:rPr>
              <a:t>YOU CAN </a:t>
            </a:r>
            <a:r>
              <a:rPr lang="en-US" sz="2000" b="1" dirty="0" smtClean="0">
                <a:solidFill>
                  <a:srgbClr val="ED8B54"/>
                </a:solidFill>
                <a:ea typeface="Heiti TC Light"/>
                <a:cs typeface="Heiti TC Light"/>
              </a:rPr>
              <a:t>EXPECT </a:t>
            </a:r>
            <a:r>
              <a:rPr lang="en-US" b="1" dirty="0" smtClean="0">
                <a:solidFill>
                  <a:srgbClr val="ED8B54"/>
                </a:solidFill>
                <a:ea typeface="Heiti TC Light"/>
                <a:cs typeface="Heiti TC Light"/>
              </a:rPr>
              <a:t>IN AS LITTLE AS 15 DAYS</a:t>
            </a:r>
            <a:endParaRPr lang="en-US" b="1" dirty="0">
              <a:solidFill>
                <a:srgbClr val="ED8B54"/>
              </a:solidFill>
              <a:ea typeface="Heiti TC Light"/>
              <a:cs typeface="Heiti TC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6977" y="3474224"/>
            <a:ext cx="56388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16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Visible results you can see in 2 weeks –skin firmer, deep wrinkles disappear.</a:t>
            </a:r>
          </a:p>
          <a:p>
            <a:pPr defTabSz="457200"/>
            <a:r>
              <a:rPr lang="en-US" sz="16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In </a:t>
            </a:r>
            <a:r>
              <a:rPr lang="en-US" sz="16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just two weeks </a:t>
            </a:r>
            <a:r>
              <a:rPr lang="en-US" sz="1600" dirty="0" err="1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Neodermyl</a:t>
            </a:r>
            <a:r>
              <a:rPr lang="en-US" sz="16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 gives equivalent results to one needle injection of collagen by a plastic surgeon </a:t>
            </a:r>
            <a:r>
              <a:rPr lang="en-US" sz="16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(</a:t>
            </a:r>
            <a:r>
              <a:rPr lang="en-US" sz="16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-15% wrinkle depth reduction</a:t>
            </a:r>
            <a:r>
              <a:rPr lang="en-US" sz="16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).</a:t>
            </a:r>
            <a:endParaRPr lang="en-US" sz="1600" dirty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</p:txBody>
      </p:sp>
      <p:pic>
        <p:nvPicPr>
          <p:cNvPr id="16" name="Picture 15" descr="03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777" y="868907"/>
            <a:ext cx="3007208" cy="4009407"/>
          </a:xfrm>
          <a:prstGeom prst="rect">
            <a:avLst/>
          </a:prstGeom>
          <a:effectLst/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3050084" y="4823722"/>
            <a:ext cx="6061401" cy="304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r"/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Code: HK12212 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|</a:t>
            </a:r>
            <a:r>
              <a:rPr lang="zh-TW" alt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UC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: 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$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580.00</a:t>
            </a:r>
            <a:r>
              <a:rPr lang="zh-TW" alt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|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 SR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: 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$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810.00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 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|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BV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: 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63</a:t>
            </a:r>
            <a:endParaRPr lang="en-US" sz="1600" cap="all" dirty="0">
              <a:solidFill>
                <a:prstClr val="black"/>
              </a:solidFill>
              <a:latin typeface="+mn-l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31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  <p:bldP spid="13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/>
        </p:nvSpPr>
        <p:spPr>
          <a:xfrm flipH="1">
            <a:off x="4953018" y="-7656"/>
            <a:ext cx="4190997" cy="5151155"/>
          </a:xfrm>
          <a:prstGeom prst="rtTriangle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endParaRPr lang="en-US" sz="1400" dirty="0" smtClean="0">
              <a:ln w="3175">
                <a:noFill/>
              </a:ln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8" name="Right Triangle 7"/>
          <p:cNvSpPr/>
          <p:nvPr/>
        </p:nvSpPr>
        <p:spPr>
          <a:xfrm flipH="1" flipV="1">
            <a:off x="7315224" y="-7656"/>
            <a:ext cx="1828795" cy="2046006"/>
          </a:xfrm>
          <a:prstGeom prst="rtTriangle">
            <a:avLst/>
          </a:prstGeom>
          <a:solidFill>
            <a:srgbClr val="FF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pic>
        <p:nvPicPr>
          <p:cNvPr id="3" name="Picture 2" descr="Jeanine Dimino Maxwell Photo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-19050"/>
            <a:ext cx="6167121" cy="4788505"/>
          </a:xfrm>
          <a:prstGeom prst="rect">
            <a:avLst/>
          </a:prstGeom>
        </p:spPr>
      </p:pic>
      <p:pic>
        <p:nvPicPr>
          <p:cNvPr id="7" name="Picture 6" descr="Jeanine Dimino Maxwell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624" y="2103122"/>
            <a:ext cx="3852354" cy="572976"/>
          </a:xfrm>
          <a:prstGeom prst="rect">
            <a:avLst/>
          </a:prstGeom>
        </p:spPr>
      </p:pic>
      <p:pic>
        <p:nvPicPr>
          <p:cNvPr id="9" name="Picture 8" descr="Jeanine Dimino Maxwell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83" t="44142" r="64663" b="30132"/>
          <a:stretch/>
        </p:blipFill>
        <p:spPr>
          <a:xfrm>
            <a:off x="3886200" y="2343150"/>
            <a:ext cx="895832" cy="1474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399" y="4579263"/>
            <a:ext cx="48006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smtClean="0">
                <a:ea typeface="Heiti TC Light"/>
                <a:cs typeface="Heiti TC Light"/>
              </a:rPr>
              <a:t>*Result shown above may not be typical. Individual results may vary.</a:t>
            </a:r>
          </a:p>
          <a:p>
            <a:pPr algn="just"/>
            <a:r>
              <a:rPr lang="en-US" sz="1100" dirty="0" smtClean="0">
                <a:ea typeface="Heiti TC Light"/>
                <a:cs typeface="Heiti TC Light"/>
              </a:rPr>
              <a:t>These pictures have been provide by Market America </a:t>
            </a:r>
            <a:r>
              <a:rPr lang="en-US" sz="1100" dirty="0" err="1" smtClean="0">
                <a:ea typeface="Heiti TC Light"/>
                <a:cs typeface="Heiti TC Light"/>
              </a:rPr>
              <a:t>Unfranchise</a:t>
            </a:r>
            <a:r>
              <a:rPr lang="en-US" sz="1100" dirty="0" smtClean="0">
                <a:ea typeface="Heiti TC Light"/>
                <a:cs typeface="Heiti TC Light"/>
              </a:rPr>
              <a:t>™ Owners and we have not assessed its accuracy and/or endorsed the testimonial.</a:t>
            </a:r>
            <a:endParaRPr lang="en-US" sz="1100" dirty="0"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25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3886204" y="10"/>
            <a:ext cx="5257796" cy="5151155"/>
          </a:xfrm>
          <a:prstGeom prst="rtTriangle">
            <a:avLst/>
          </a:prstGeom>
          <a:solidFill>
            <a:srgbClr val="65523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endParaRPr lang="en-US" sz="1400" dirty="0" smtClean="0">
              <a:ln w="3175">
                <a:noFill/>
              </a:ln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8" name="Right Triangle 7"/>
          <p:cNvSpPr/>
          <p:nvPr/>
        </p:nvSpPr>
        <p:spPr>
          <a:xfrm flipH="1">
            <a:off x="7010400" y="3105149"/>
            <a:ext cx="2133598" cy="2046006"/>
          </a:xfrm>
          <a:prstGeom prst="rtTriangle">
            <a:avLst/>
          </a:prstGeom>
          <a:solidFill>
            <a:schemeClr val="tx1">
              <a:lumMod val="85000"/>
              <a:lumOff val="1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pic>
        <p:nvPicPr>
          <p:cNvPr id="2" name="Picture 1" descr="nrsjackieb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750"/>
            <a:ext cx="5829600" cy="4322231"/>
          </a:xfrm>
          <a:prstGeom prst="rect">
            <a:avLst/>
          </a:prstGeom>
        </p:spPr>
      </p:pic>
      <p:pic>
        <p:nvPicPr>
          <p:cNvPr id="6" name="Picture 5" descr="nrsjackieb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480" y="57150"/>
            <a:ext cx="5829600" cy="850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579263"/>
            <a:ext cx="4571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smtClean="0">
                <a:ea typeface="Heiti TC Light"/>
                <a:cs typeface="Heiti TC Light"/>
              </a:rPr>
              <a:t>*Result shown above may not be typical. Individual results may vary.</a:t>
            </a:r>
          </a:p>
          <a:p>
            <a:pPr algn="just"/>
            <a:r>
              <a:rPr lang="en-US" sz="1100" dirty="0" smtClean="0">
                <a:ea typeface="Heiti TC Light"/>
                <a:cs typeface="Heiti TC Light"/>
              </a:rPr>
              <a:t>These pictures have been provide by Market America </a:t>
            </a:r>
            <a:r>
              <a:rPr lang="en-US" sz="1100" dirty="0" err="1" smtClean="0">
                <a:ea typeface="Heiti TC Light"/>
                <a:cs typeface="Heiti TC Light"/>
              </a:rPr>
              <a:t>Unfranchise</a:t>
            </a:r>
            <a:r>
              <a:rPr lang="en-US" sz="1100" dirty="0" smtClean="0">
                <a:ea typeface="Heiti TC Light"/>
                <a:cs typeface="Heiti TC Light"/>
              </a:rPr>
              <a:t>™ Owners and we have not assessed its accuracy and/or endorsed the testimonial.</a:t>
            </a:r>
            <a:endParaRPr lang="en-US" sz="1100" dirty="0"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96263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" y="-4330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" y="-13855"/>
            <a:ext cx="9144001" cy="5387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>
              <a:solidFill>
                <a:srgbClr val="8064A2">
                  <a:lumMod val="50000"/>
                </a:srgbClr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22297"/>
              </p:ext>
            </p:extLst>
          </p:nvPr>
        </p:nvGraphicFramePr>
        <p:xfrm>
          <a:off x="-1000114" y="1514474"/>
          <a:ext cx="7367600" cy="3467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sysClr val="windowText" lastClr="000000"/>
                </a:solidFill>
                <a:ea typeface="Heiti TC Light"/>
                <a:cs typeface="Heiti TC Light"/>
              </a:rPr>
              <a:t>2013 vs. 2014</a:t>
            </a:r>
            <a:r>
              <a:rPr lang="zh-TW" altLang="en-US" sz="3600" b="1" dirty="0">
                <a:solidFill>
                  <a:sysClr val="windowText" lastClr="000000"/>
                </a:solidFill>
                <a:ea typeface="Heiti TC Light"/>
                <a:cs typeface="Heiti TC Light"/>
              </a:rPr>
              <a:t>產品業績增長</a:t>
            </a:r>
            <a:endParaRPr lang="en-US" altLang="zh-TW" sz="3600" b="1" dirty="0">
              <a:solidFill>
                <a:sysClr val="windowText" lastClr="000000"/>
              </a:solidFill>
              <a:ea typeface="Heiti TC Light"/>
              <a:cs typeface="Heiti TC Light"/>
            </a:endParaRPr>
          </a:p>
          <a:p>
            <a:pPr algn="ctr" defTabSz="4572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3000" b="1" dirty="0">
                <a:solidFill>
                  <a:sysClr val="windowText" lastClr="000000"/>
                </a:solidFill>
                <a:ea typeface="Heiti TC Light"/>
                <a:cs typeface="Heiti TC Light"/>
              </a:rPr>
              <a:t>Product Sales Growth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581650" y="1895475"/>
            <a:ext cx="3305177" cy="1936432"/>
            <a:chOff x="5581650" y="1895475"/>
            <a:chExt cx="3305177" cy="1936432"/>
          </a:xfrm>
        </p:grpSpPr>
        <p:sp>
          <p:nvSpPr>
            <p:cNvPr id="2" name="TextBox 1"/>
            <p:cNvSpPr txBox="1"/>
            <p:nvPr/>
          </p:nvSpPr>
          <p:spPr>
            <a:xfrm>
              <a:off x="5581650" y="2508468"/>
              <a:ext cx="330517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8000" b="1" dirty="0" smtClean="0">
                  <a:solidFill>
                    <a:prstClr val="black"/>
                  </a:solidFill>
                  <a:ea typeface="Heiti TC Light"/>
                  <a:cs typeface="Heiti TC Light"/>
                </a:rPr>
                <a:t>↑11%</a:t>
              </a:r>
              <a:endParaRPr lang="en-US" sz="8000" b="1" dirty="0">
                <a:solidFill>
                  <a:prstClr val="black"/>
                </a:solidFill>
                <a:ea typeface="Heiti TC Light"/>
                <a:cs typeface="Heiti TC Ligh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62625" y="1895475"/>
              <a:ext cx="29432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zh-TW" altLang="en-US" sz="2400" dirty="0">
                  <a:solidFill>
                    <a:prstClr val="black"/>
                  </a:solidFill>
                  <a:ea typeface="Heiti TC Light"/>
                  <a:cs typeface="Heiti TC Light"/>
                </a:rPr>
                <a:t>總零售增長</a:t>
              </a:r>
              <a:endParaRPr lang="en-US" sz="2400" dirty="0" smtClean="0">
                <a:solidFill>
                  <a:prstClr val="black"/>
                </a:solidFill>
                <a:ea typeface="Heiti TC Light"/>
                <a:cs typeface="Heiti TC Light"/>
              </a:endParaRPr>
            </a:p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ea typeface="Heiti TC Light"/>
                  <a:cs typeface="Heiti TC Light"/>
                </a:rPr>
                <a:t>Total product sales growth</a:t>
              </a:r>
              <a:endParaRPr lang="en-US" dirty="0">
                <a:solidFill>
                  <a:prstClr val="black"/>
                </a:solidFill>
                <a:ea typeface="Heiti TC Light"/>
                <a:cs typeface="Heiti T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88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/>
        </p:nvSpPr>
        <p:spPr>
          <a:xfrm flipH="1">
            <a:off x="4953018" y="-7656"/>
            <a:ext cx="4190997" cy="5151155"/>
          </a:xfrm>
          <a:prstGeom prst="rtTriangle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endParaRPr lang="en-US" sz="1400" dirty="0" smtClean="0">
              <a:ln w="3175">
                <a:noFill/>
              </a:ln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9" name="Right Triangle 8"/>
          <p:cNvSpPr/>
          <p:nvPr/>
        </p:nvSpPr>
        <p:spPr>
          <a:xfrm flipH="1" flipV="1">
            <a:off x="7315224" y="-7656"/>
            <a:ext cx="1828795" cy="2046006"/>
          </a:xfrm>
          <a:prstGeom prst="rtTriangle">
            <a:avLst/>
          </a:prstGeom>
          <a:solidFill>
            <a:srgbClr val="FF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136" y="2647951"/>
            <a:ext cx="9146136" cy="5683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136" y="221911"/>
            <a:ext cx="9146136" cy="5683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pic>
        <p:nvPicPr>
          <p:cNvPr id="2" name="Picture 1" descr="Paula Mellberg-Pecore Phot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48208" cy="4648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9620" y="221919"/>
            <a:ext cx="217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white"/>
                </a:solidFill>
                <a:ea typeface="Heiti TC Light"/>
                <a:cs typeface="Heiti TC Light"/>
              </a:rPr>
              <a:t>Before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59620" y="2735594"/>
            <a:ext cx="217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FFFFFF"/>
                </a:solidFill>
                <a:ea typeface="Heiti TC Light"/>
                <a:cs typeface="Heiti TC Light"/>
              </a:rPr>
              <a:t>After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4552950"/>
            <a:ext cx="89916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ea typeface="Heiti TC Light"/>
                <a:cs typeface="Heiti TC Light"/>
              </a:rPr>
              <a:t>*Result shown above may not be typical. Individual results may vary.</a:t>
            </a:r>
          </a:p>
          <a:p>
            <a:r>
              <a:rPr lang="en-US" sz="1100" dirty="0" smtClean="0">
                <a:ea typeface="Heiti TC Light"/>
                <a:cs typeface="Heiti TC Light"/>
              </a:rPr>
              <a:t>These pictures have been provided by Market America </a:t>
            </a:r>
            <a:r>
              <a:rPr lang="en-US" sz="1100" dirty="0" err="1" smtClean="0">
                <a:ea typeface="Heiti TC Light"/>
                <a:cs typeface="Heiti TC Light"/>
              </a:rPr>
              <a:t>Unfranchise</a:t>
            </a:r>
            <a:r>
              <a:rPr lang="en-US" sz="1100" dirty="0" smtClean="0">
                <a:ea typeface="Heiti TC Light"/>
                <a:cs typeface="Heiti TC Light"/>
              </a:rPr>
              <a:t>™ Owners </a:t>
            </a:r>
            <a:br>
              <a:rPr lang="en-US" sz="1100" dirty="0" smtClean="0">
                <a:ea typeface="Heiti TC Light"/>
                <a:cs typeface="Heiti TC Light"/>
              </a:rPr>
            </a:br>
            <a:r>
              <a:rPr lang="en-US" sz="1100" dirty="0" smtClean="0">
                <a:ea typeface="Heiti TC Light"/>
                <a:cs typeface="Heiti TC Light"/>
              </a:rPr>
              <a:t>and we have not assessed its accuracy and/or endorsed the testimonial.</a:t>
            </a:r>
            <a:endParaRPr lang="en-US" sz="1100" dirty="0"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075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rot="5400000" flipH="1">
            <a:off x="3124215" y="-857246"/>
            <a:ext cx="2895595" cy="9144003"/>
          </a:xfrm>
          <a:prstGeom prst="rtTriangle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n-US" sz="1400" dirty="0" smtClean="0">
                <a:ln w="3175">
                  <a:noFill/>
                </a:ln>
                <a:solidFill>
                  <a:prstClr val="white"/>
                </a:solidFill>
                <a:ea typeface="Heiti TC Light"/>
                <a:cs typeface="Heiti TC Light"/>
              </a:rPr>
              <a:t>z</a:t>
            </a:r>
          </a:p>
        </p:txBody>
      </p:sp>
      <p:sp>
        <p:nvSpPr>
          <p:cNvPr id="10" name="Right Triangle 9"/>
          <p:cNvSpPr/>
          <p:nvPr/>
        </p:nvSpPr>
        <p:spPr>
          <a:xfrm rot="5400000" flipH="1" flipV="1">
            <a:off x="6896113" y="2914659"/>
            <a:ext cx="1066799" cy="3428999"/>
          </a:xfrm>
          <a:prstGeom prst="rtTriangle">
            <a:avLst/>
          </a:prstGeom>
          <a:solidFill>
            <a:schemeClr val="accent6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8" y="221911"/>
            <a:ext cx="8991601" cy="5683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2752" y="221919"/>
            <a:ext cx="217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FFFFFF"/>
                </a:solidFill>
                <a:ea typeface="Heiti TC Light"/>
                <a:cs typeface="Heiti TC Light"/>
              </a:rPr>
              <a:t>Before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2643" y="221919"/>
            <a:ext cx="217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FFFFFF"/>
                </a:solidFill>
                <a:ea typeface="Heiti TC Light"/>
                <a:cs typeface="Heiti TC Light"/>
              </a:rPr>
              <a:t>After</a:t>
            </a:r>
          </a:p>
        </p:txBody>
      </p:sp>
      <p:pic>
        <p:nvPicPr>
          <p:cNvPr id="3" name="Picture 2" descr="Rose Dejana Mangione Photo-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-19050"/>
            <a:ext cx="2362200" cy="4671343"/>
          </a:xfrm>
          <a:prstGeom prst="rect">
            <a:avLst/>
          </a:prstGeom>
        </p:spPr>
      </p:pic>
      <p:pic>
        <p:nvPicPr>
          <p:cNvPr id="6" name="Picture 5" descr="Rose Dejana Mangione Photo-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963" y="0"/>
            <a:ext cx="2364054" cy="46522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399" y="4705350"/>
            <a:ext cx="8991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ea typeface="Heiti TC Light"/>
                <a:cs typeface="Heiti TC Light"/>
              </a:rPr>
              <a:t>*Result shown above may not be typical. Individual results may vary.</a:t>
            </a:r>
          </a:p>
          <a:p>
            <a:r>
              <a:rPr lang="en-US" sz="1100" dirty="0" smtClean="0">
                <a:solidFill>
                  <a:schemeClr val="bg1"/>
                </a:solidFill>
                <a:ea typeface="Heiti TC Light"/>
                <a:cs typeface="Heiti TC Light"/>
              </a:rPr>
              <a:t>These pictures have been provide by Market America </a:t>
            </a:r>
            <a:r>
              <a:rPr lang="en-US" sz="1100" dirty="0" err="1" smtClean="0">
                <a:solidFill>
                  <a:schemeClr val="bg1"/>
                </a:solidFill>
                <a:ea typeface="Heiti TC Light"/>
                <a:cs typeface="Heiti TC Light"/>
              </a:rPr>
              <a:t>Unfranchise</a:t>
            </a:r>
            <a:r>
              <a:rPr lang="en-US" sz="1100" dirty="0" smtClean="0">
                <a:solidFill>
                  <a:schemeClr val="bg1"/>
                </a:solidFill>
                <a:ea typeface="Heiti TC Light"/>
                <a:cs typeface="Heiti TC Light"/>
              </a:rPr>
              <a:t>™ Owners and we have not assessed its accuracy and/or endorsed the testimonial.</a:t>
            </a:r>
            <a:endParaRPr lang="en-US" sz="1100" dirty="0">
              <a:solidFill>
                <a:schemeClr val="bg1"/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536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43476"/>
            <a:ext cx="2988376" cy="868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447" y="1190136"/>
            <a:ext cx="5271152" cy="39533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9290" y="1341834"/>
            <a:ext cx="50861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令肌膚更緊緻及柔軟</a:t>
            </a:r>
            <a:endParaRPr lang="en-US" sz="2200" dirty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淡化皺紋</a:t>
            </a:r>
            <a:endParaRPr lang="en-US" sz="2200" dirty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滋</a:t>
            </a:r>
            <a:r>
              <a:rPr lang="zh-TW" altLang="en-US" sz="22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潤肌膚，令肌膚更水潤柔滑</a:t>
            </a:r>
            <a:r>
              <a:rPr lang="en-US" sz="22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 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提升肌膚亮澤度</a:t>
            </a:r>
            <a:endParaRPr lang="en-US" sz="2200" dirty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改善粗糙表</a:t>
            </a:r>
            <a:r>
              <a:rPr lang="zh-TW" altLang="en-US" sz="22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面</a:t>
            </a:r>
            <a:endParaRPr lang="en-US" sz="2200" dirty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1985" y="3152129"/>
            <a:ext cx="6277415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Helps the skin look firmer and more supple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Minimizes appearance of wrinkles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Moisturizes for more hydrated, smoother feeling skin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Helps brighten the skin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Reduces skin roughness</a:t>
            </a:r>
            <a:endParaRPr lang="en-US" sz="2000" dirty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9635" y="159223"/>
            <a:ext cx="7208153" cy="94590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zh-TW" altLang="en-US" sz="3600" dirty="0">
                <a:solidFill>
                  <a:srgbClr val="ED8B54"/>
                </a:solidFill>
                <a:ea typeface="Heiti TC Light"/>
                <a:cs typeface="Heiti TC Light"/>
              </a:rPr>
              <a:t>極緻妍亮緊緻頸</a:t>
            </a:r>
            <a:r>
              <a:rPr lang="zh-TW" altLang="en-US" sz="3600" dirty="0" smtClean="0">
                <a:solidFill>
                  <a:srgbClr val="ED8B54"/>
                </a:solidFill>
                <a:ea typeface="Heiti TC Light"/>
                <a:cs typeface="Heiti TC Light"/>
              </a:rPr>
              <a:t>霜</a:t>
            </a:r>
            <a:endParaRPr lang="en-US" altLang="zh-TW" sz="3600" dirty="0" smtClean="0">
              <a:solidFill>
                <a:srgbClr val="ED8B54"/>
              </a:solidFill>
              <a:ea typeface="Heiti TC Light"/>
              <a:cs typeface="Heiti TC Light"/>
            </a:endParaRPr>
          </a:p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ED8B54"/>
                </a:solidFill>
                <a:ea typeface="Heiti TC Light"/>
                <a:cs typeface="Heiti TC Light"/>
              </a:rPr>
              <a:t>Advanced Firming Neck Crème </a:t>
            </a:r>
            <a:endParaRPr lang="en-US" sz="3200" dirty="0">
              <a:solidFill>
                <a:srgbClr val="ED8B54"/>
              </a:solidFill>
              <a:ea typeface="Heiti TC Light"/>
              <a:cs typeface="Heiti TC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62949" y="1466193"/>
            <a:ext cx="2506717" cy="1213945"/>
            <a:chOff x="7062949" y="1466193"/>
            <a:chExt cx="2506717" cy="1213945"/>
          </a:xfrm>
        </p:grpSpPr>
        <p:sp>
          <p:nvSpPr>
            <p:cNvPr id="2" name="Oval 1"/>
            <p:cNvSpPr/>
            <p:nvPr/>
          </p:nvSpPr>
          <p:spPr>
            <a:xfrm>
              <a:off x="7670735" y="1466193"/>
              <a:ext cx="1261241" cy="121394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ea typeface="Heiti TC Light"/>
                <a:cs typeface="Heiti TC Ligh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062949" y="1718443"/>
              <a:ext cx="25067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4000" dirty="0" smtClean="0">
                  <a:solidFill>
                    <a:prstClr val="white"/>
                  </a:solidFill>
                  <a:ea typeface="Heiti TC Light"/>
                  <a:cs typeface="Heiti TC Light"/>
                </a:rPr>
                <a:t>NEW</a:t>
              </a:r>
              <a:endParaRPr lang="en-US" sz="4000" dirty="0">
                <a:solidFill>
                  <a:prstClr val="white"/>
                </a:solidFill>
                <a:ea typeface="Heiti TC Light"/>
                <a:cs typeface="Heiti T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9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43476"/>
            <a:ext cx="2988376" cy="868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447" y="1190136"/>
            <a:ext cx="5271152" cy="39533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9635" y="159223"/>
            <a:ext cx="7208153" cy="94590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zh-TW" altLang="en-US" sz="3600" dirty="0">
                <a:solidFill>
                  <a:srgbClr val="ED8B54"/>
                </a:solidFill>
                <a:ea typeface="Heiti TC Light"/>
                <a:cs typeface="Heiti TC Light"/>
              </a:rPr>
              <a:t>極緻妍亮緊緻頸</a:t>
            </a:r>
            <a:r>
              <a:rPr lang="zh-TW" altLang="en-US" sz="3600" dirty="0" smtClean="0">
                <a:solidFill>
                  <a:srgbClr val="ED8B54"/>
                </a:solidFill>
                <a:ea typeface="Heiti TC Light"/>
                <a:cs typeface="Heiti TC Light"/>
              </a:rPr>
              <a:t>霜</a:t>
            </a:r>
            <a:endParaRPr lang="en-US" altLang="zh-TW" sz="3600" dirty="0" smtClean="0">
              <a:solidFill>
                <a:srgbClr val="ED8B54"/>
              </a:solidFill>
              <a:ea typeface="Heiti TC Light"/>
              <a:cs typeface="Heiti TC Light"/>
            </a:endParaRPr>
          </a:p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ED8B54"/>
                </a:solidFill>
                <a:ea typeface="Heiti TC Light"/>
                <a:cs typeface="Heiti TC Light"/>
              </a:rPr>
              <a:t>Advanced Firming Neck Crème </a:t>
            </a:r>
            <a:endParaRPr lang="en-US" sz="3200" dirty="0">
              <a:solidFill>
                <a:srgbClr val="ED8B54"/>
              </a:solidFill>
              <a:ea typeface="Heiti TC Light"/>
              <a:cs typeface="Heiti TC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3754" y="996797"/>
            <a:ext cx="57280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sz="2000" dirty="0" err="1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Essenskin</a:t>
            </a:r>
            <a:r>
              <a:rPr lang="en-US" altLang="zh-TW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™</a:t>
            </a:r>
            <a:r>
              <a:rPr lang="zh-TW" alt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：</a:t>
            </a:r>
            <a:endParaRPr lang="en-US" altLang="zh-TW" sz="2000" dirty="0" smtClean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鈣</a:t>
            </a:r>
            <a:r>
              <a:rPr lang="zh-TW" altLang="en-US" sz="20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及必</a:t>
            </a:r>
            <a:r>
              <a:rPr lang="zh-TW" alt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需氨</a:t>
            </a:r>
            <a:r>
              <a:rPr lang="zh-TW" altLang="en-US" sz="20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基酸的複合</a:t>
            </a:r>
            <a:r>
              <a:rPr lang="zh-TW" alt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物</a:t>
            </a:r>
            <a:endParaRPr lang="en-US" altLang="zh-TW" sz="2000" dirty="0" smtClean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有助提</a:t>
            </a:r>
            <a:r>
              <a:rPr lang="zh-TW" altLang="en-US" sz="20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升肌膚密度和緊緻</a:t>
            </a:r>
            <a:r>
              <a:rPr lang="zh-TW" alt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度</a:t>
            </a:r>
            <a:endParaRPr lang="en-US" altLang="zh-TW" sz="2000" dirty="0" smtClean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改善肌膚粗糙表面</a:t>
            </a:r>
            <a:endParaRPr lang="en-US" altLang="zh-TW" sz="2000" dirty="0" smtClean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defTabSz="457200"/>
            <a:r>
              <a:rPr lang="en-US" sz="2000" dirty="0" err="1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Liftonin</a:t>
            </a:r>
            <a:r>
              <a:rPr 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® </a:t>
            </a:r>
            <a:r>
              <a:rPr lang="en-US" sz="20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- Xpress</a:t>
            </a:r>
            <a:r>
              <a:rPr 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：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多</a:t>
            </a:r>
            <a:r>
              <a:rPr lang="zh-TW" altLang="en-US" sz="20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醣聚合物和紅藻萃取物</a:t>
            </a:r>
            <a:r>
              <a:rPr lang="en-US" sz="20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 </a:t>
            </a:r>
            <a:r>
              <a:rPr 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，</a:t>
            </a:r>
            <a:r>
              <a:rPr lang="zh-TW" altLang="en-US" sz="20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能瞬間緊</a:t>
            </a:r>
            <a:r>
              <a:rPr lang="zh-TW" alt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緻</a:t>
            </a:r>
            <a:endParaRPr lang="en-US" altLang="zh-TW" sz="2000" dirty="0" smtClean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有助淡</a:t>
            </a:r>
            <a:r>
              <a:rPr lang="zh-TW" altLang="en-US" sz="2000" dirty="0" smtClean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化細</a:t>
            </a:r>
            <a:r>
              <a:rPr lang="zh-TW" altLang="en-US" sz="2000" dirty="0">
                <a:solidFill>
                  <a:srgbClr val="EEECE1">
                    <a:lumMod val="25000"/>
                  </a:srgbClr>
                </a:solidFill>
                <a:ea typeface="Heiti TC Light"/>
                <a:cs typeface="Heiti TC Light"/>
              </a:rPr>
              <a:t>紋及皺紋</a:t>
            </a:r>
            <a:endParaRPr lang="en-US" sz="2000" dirty="0" smtClean="0">
              <a:solidFill>
                <a:srgbClr val="EEECE1">
                  <a:lumMod val="2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227" y="3238404"/>
            <a:ext cx="615751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dirty="0" err="1">
                <a:solidFill>
                  <a:srgbClr val="EEECE1">
                    <a:lumMod val="25000"/>
                  </a:srgbClr>
                </a:solidFill>
                <a:ea typeface="華康儷中黑" panose="020B0509000000000000" pitchFamily="49" charset="-120"/>
              </a:rPr>
              <a:t>Essenskin</a:t>
            </a:r>
            <a:r>
              <a:rPr lang="en-US" altLang="zh-TW" dirty="0">
                <a:solidFill>
                  <a:srgbClr val="EEECE1">
                    <a:lumMod val="25000"/>
                  </a:srgbClr>
                </a:solidFill>
                <a:ea typeface="華康儷中黑" panose="020B0509000000000000" pitchFamily="49" charset="-120"/>
              </a:rPr>
              <a:t>™ </a:t>
            </a:r>
            <a:r>
              <a:rPr lang="en-US" altLang="zh-TW" dirty="0" smtClean="0">
                <a:solidFill>
                  <a:srgbClr val="EEECE1">
                    <a:lumMod val="25000"/>
                  </a:srgbClr>
                </a:solidFill>
                <a:ea typeface="華康儷中黑" panose="020B0509000000000000" pitchFamily="49" charset="-120"/>
              </a:rPr>
              <a:t>: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EECE1">
                    <a:lumMod val="25000"/>
                  </a:srgbClr>
                </a:solidFill>
                <a:ea typeface="華康儷中黑" panose="020B0509000000000000" pitchFamily="49" charset="-120"/>
              </a:rPr>
              <a:t>Complementary source of calcium and essential amino acids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EECE1">
                    <a:lumMod val="25000"/>
                  </a:srgbClr>
                </a:solidFill>
                <a:ea typeface="華康儷中黑" panose="020B0509000000000000" pitchFamily="49" charset="-120"/>
              </a:rPr>
              <a:t>Helps the skin look firmer and suppler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EECE1">
                    <a:lumMod val="25000"/>
                  </a:srgbClr>
                </a:solidFill>
                <a:ea typeface="華康儷中黑" panose="020B0509000000000000" pitchFamily="49" charset="-120"/>
              </a:rPr>
              <a:t>Reduces skin roughness</a:t>
            </a: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EEECE1">
                    <a:lumMod val="25000"/>
                  </a:srgbClr>
                </a:solidFill>
              </a:rPr>
              <a:t>Liftonin</a:t>
            </a:r>
            <a:r>
              <a:rPr lang="en-US" dirty="0">
                <a:solidFill>
                  <a:srgbClr val="EEECE1">
                    <a:lumMod val="25000"/>
                  </a:srgbClr>
                </a:solidFill>
              </a:rPr>
              <a:t>®-</a:t>
            </a:r>
            <a:r>
              <a:rPr lang="en-US" dirty="0" smtClean="0">
                <a:solidFill>
                  <a:srgbClr val="EEECE1">
                    <a:lumMod val="25000"/>
                  </a:srgbClr>
                </a:solidFill>
              </a:rPr>
              <a:t>Xpress: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EECE1">
                    <a:lumMod val="25000"/>
                  </a:srgbClr>
                </a:solidFill>
              </a:rPr>
              <a:t>Blend of polysaccharide-based polymers &amp; red algae extract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EEECE1">
                    <a:lumMod val="25000"/>
                  </a:srgbClr>
                </a:solidFill>
              </a:rPr>
              <a:t>Minimizes the appearance of fine lines and wrinkles</a:t>
            </a:r>
            <a:endParaRPr lang="en-US" dirty="0">
              <a:solidFill>
                <a:srgbClr val="EEECE1">
                  <a:lumMod val="25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EEECE1">
                  <a:lumMod val="25000"/>
                </a:srgbClr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EEECE1">
                  <a:lumMod val="25000"/>
                </a:srgbClr>
              </a:solidFill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440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566807"/>
              </p:ext>
            </p:extLst>
          </p:nvPr>
        </p:nvGraphicFramePr>
        <p:xfrm>
          <a:off x="283784" y="1956137"/>
          <a:ext cx="8648421" cy="289043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745041"/>
                <a:gridCol w="1666875"/>
                <a:gridCol w="1704975"/>
                <a:gridCol w="1847850"/>
                <a:gridCol w="1683680"/>
              </a:tblGrid>
              <a:tr h="722609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品牌</a:t>
                      </a:r>
                      <a:endParaRPr lang="en-US" altLang="zh-TW" dirty="0" smtClean="0"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Brand</a:t>
                      </a:r>
                      <a:endParaRPr lang="en-US" dirty="0"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Lumiere</a:t>
                      </a:r>
                      <a:r>
                        <a:rPr lang="en-US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de Vie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Clarins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Chantecaille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Sisley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22609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Essenskin</a:t>
                      </a:r>
                      <a:r>
                        <a:rPr lang="en-US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™</a:t>
                      </a:r>
                    </a:p>
                    <a:p>
                      <a:pPr algn="l"/>
                      <a:r>
                        <a:rPr lang="en-US" dirty="0" err="1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Liftonin</a:t>
                      </a:r>
                      <a:r>
                        <a:rPr lang="en-US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®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-</a:t>
                      </a:r>
                      <a:r>
                        <a:rPr lang="en-US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Xpress</a:t>
                      </a:r>
                      <a:endParaRPr lang="en-US" dirty="0"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√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X</a:t>
                      </a:r>
                      <a:endParaRPr lang="en-US" sz="2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X</a:t>
                      </a:r>
                      <a:endParaRPr lang="en-US" sz="2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X</a:t>
                      </a:r>
                      <a:endParaRPr lang="en-US" sz="2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22609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容量</a:t>
                      </a:r>
                      <a:endParaRPr lang="en-US" altLang="zh-TW" dirty="0" smtClean="0"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VOLUME</a:t>
                      </a:r>
                      <a:endParaRPr lang="en-US" dirty="0"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48.2 mL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</a:t>
                      </a:r>
                      <a:r>
                        <a:rPr lang="en-US" sz="28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mL</a:t>
                      </a:r>
                      <a:endParaRPr lang="en-US" sz="2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 mL</a:t>
                      </a:r>
                      <a:endParaRPr lang="en-US" sz="2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22609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價格</a:t>
                      </a:r>
                      <a:endParaRPr lang="en-US" altLang="zh-TW" dirty="0" smtClean="0"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  <a:p>
                      <a:pPr algn="l"/>
                      <a:r>
                        <a:rPr lang="en-US" dirty="0" smtClean="0">
                          <a:latin typeface="Calibri" panose="020F0502020204030204" pitchFamily="34" charset="0"/>
                          <a:ea typeface="華康儷中黑" panose="020B0509000000000000" pitchFamily="49" charset="-120"/>
                        </a:rPr>
                        <a:t>PRICE</a:t>
                      </a:r>
                      <a:endParaRPr lang="en-US" dirty="0">
                        <a:latin typeface="Calibri" panose="020F0502020204030204" pitchFamily="34" charset="0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$505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$670</a:t>
                      </a:r>
                      <a:endParaRPr lang="en-US" sz="2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$1,650</a:t>
                      </a:r>
                      <a:endParaRPr lang="en-US" sz="2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$1,370</a:t>
                      </a:r>
                      <a:endParaRPr lang="en-US" sz="2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712" y="638940"/>
            <a:ext cx="1545021" cy="1355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103793"/>
            <a:ext cx="9144000" cy="52835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TW" altLang="en-US" sz="3400" dirty="0">
                <a:solidFill>
                  <a:srgbClr val="ED8B54"/>
                </a:solidFill>
                <a:ea typeface="Heiti TC Light"/>
                <a:cs typeface="Heiti TC Light"/>
              </a:rPr>
              <a:t>極緻妍亮緊緻頸</a:t>
            </a:r>
            <a:r>
              <a:rPr lang="zh-TW" altLang="en-US" sz="3400" dirty="0" smtClean="0">
                <a:solidFill>
                  <a:srgbClr val="ED8B54"/>
                </a:solidFill>
                <a:ea typeface="Heiti TC Light"/>
                <a:cs typeface="Heiti TC Light"/>
              </a:rPr>
              <a:t>霜</a:t>
            </a:r>
            <a:r>
              <a:rPr lang="en-US" sz="3000" dirty="0" smtClean="0">
                <a:solidFill>
                  <a:srgbClr val="ED8B54"/>
                </a:solidFill>
                <a:ea typeface="Heiti TC Light"/>
                <a:cs typeface="Heiti TC Light"/>
              </a:rPr>
              <a:t>Advanced Firming Neck Crème </a:t>
            </a:r>
            <a:endParaRPr lang="en-US" sz="3000" dirty="0">
              <a:solidFill>
                <a:srgbClr val="ED8B54"/>
              </a:solidFill>
              <a:ea typeface="Heiti TC Light"/>
              <a:cs typeface="Heiti TC Ligh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6644" l="2186" r="95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1296" y="924948"/>
            <a:ext cx="1159983" cy="94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6" y="781049"/>
            <a:ext cx="984406" cy="114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07" b="98605" l="1961" r="97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74" y="887345"/>
            <a:ext cx="1202983" cy="101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6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450" y="120254"/>
            <a:ext cx="4114800" cy="857250"/>
          </a:xfrm>
        </p:spPr>
        <p:txBody>
          <a:bodyPr/>
          <a:lstStyle/>
          <a:p>
            <a:pPr algn="l"/>
            <a:r>
              <a:rPr lang="zh-TW" altLang="en-US" sz="4000" b="0" dirty="0" smtClean="0">
                <a:latin typeface="+mn-lt"/>
                <a:ea typeface="Heiti TC Light"/>
                <a:cs typeface="Heiti TC Light"/>
              </a:rPr>
              <a:t>全新組合 </a:t>
            </a:r>
            <a:r>
              <a:rPr lang="en-US" altLang="zh-TW" sz="4000" b="0" dirty="0" smtClean="0">
                <a:latin typeface="+mn-lt"/>
                <a:ea typeface="Heiti TC Light"/>
                <a:cs typeface="Heiti TC Light"/>
              </a:rPr>
              <a:t/>
            </a:r>
            <a:br>
              <a:rPr lang="en-US" altLang="zh-TW" sz="4000" b="0" dirty="0" smtClean="0">
                <a:latin typeface="+mn-lt"/>
                <a:ea typeface="Heiti TC Light"/>
                <a:cs typeface="Heiti TC Light"/>
              </a:rPr>
            </a:br>
            <a:r>
              <a:rPr lang="en-US" sz="4000" b="0" dirty="0" smtClean="0">
                <a:latin typeface="+mn-lt"/>
                <a:ea typeface="Heiti TC Light"/>
                <a:cs typeface="Heiti TC Light"/>
              </a:rPr>
              <a:t>New kits</a:t>
            </a:r>
            <a:endParaRPr lang="en-US" sz="4000" b="0" dirty="0">
              <a:latin typeface="+mn-lt"/>
              <a:ea typeface="Heiti TC Light"/>
              <a:cs typeface="Heiti TC Light"/>
            </a:endParaRPr>
          </a:p>
        </p:txBody>
      </p:sp>
      <p:pic>
        <p:nvPicPr>
          <p:cNvPr id="9218" name="Picture 2" descr="O:\Product_SC\Communications\Graphics\Products Image\Cellular Lab\SkincareValueK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009" y="1628774"/>
            <a:ext cx="2663429" cy="266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:\Product_SC\Communications\Graphics\Products Logo\CellularLaboratories_03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975" y="341942"/>
            <a:ext cx="2906315" cy="83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8085" y="1676400"/>
            <a:ext cx="360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000" dirty="0">
                <a:solidFill>
                  <a:prstClr val="black"/>
                </a:solidFill>
                <a:ea typeface="Heiti TC Light"/>
                <a:cs typeface="Heiti TC Light"/>
              </a:rPr>
              <a:t>煥膚再生基本組</a:t>
            </a:r>
            <a:r>
              <a:rPr lang="zh-TW" altLang="en-US" sz="2000" dirty="0" smtClean="0">
                <a:solidFill>
                  <a:prstClr val="black"/>
                </a:solidFill>
                <a:ea typeface="Heiti TC Light"/>
                <a:cs typeface="Heiti TC Light"/>
              </a:rPr>
              <a:t>合 </a:t>
            </a:r>
            <a:r>
              <a:rPr lang="en-US" sz="2000" dirty="0" smtClean="0">
                <a:solidFill>
                  <a:prstClr val="black"/>
                </a:solidFill>
                <a:ea typeface="Heiti TC Light"/>
                <a:cs typeface="Heiti TC Light"/>
              </a:rPr>
              <a:t>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ea typeface="Heiti TC Light"/>
                <a:cs typeface="Heiti TC Light"/>
              </a:rPr>
              <a:t>潔</a:t>
            </a:r>
            <a:r>
              <a:rPr lang="zh-TW" altLang="en-US" sz="2000" dirty="0">
                <a:solidFill>
                  <a:prstClr val="black"/>
                </a:solidFill>
                <a:ea typeface="Heiti TC Light"/>
                <a:cs typeface="Heiti TC Light"/>
              </a:rPr>
              <a:t>面</a:t>
            </a:r>
            <a:r>
              <a:rPr lang="zh-TW" altLang="en-US" sz="2000" dirty="0" smtClean="0">
                <a:solidFill>
                  <a:prstClr val="black"/>
                </a:solidFill>
                <a:ea typeface="Heiti TC Light"/>
                <a:cs typeface="Heiti TC Light"/>
              </a:rPr>
              <a:t>乳</a:t>
            </a:r>
            <a:endParaRPr lang="en-US" altLang="zh-TW" sz="2000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/>
                </a:solidFill>
                <a:ea typeface="Heiti TC Light"/>
                <a:cs typeface="Heiti TC Light"/>
              </a:rPr>
              <a:t>爽膚水</a:t>
            </a:r>
            <a:endParaRPr lang="en-US" altLang="zh-TW" sz="2000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ea typeface="Heiti TC Light"/>
                <a:cs typeface="Heiti TC Light"/>
              </a:rPr>
              <a:t>日霜 </a:t>
            </a:r>
            <a:r>
              <a:rPr lang="en-US" altLang="zh-TW" sz="2000" dirty="0" smtClean="0">
                <a:solidFill>
                  <a:prstClr val="black"/>
                </a:solidFill>
                <a:ea typeface="Heiti TC Light"/>
                <a:cs typeface="Heiti TC Light"/>
              </a:rPr>
              <a:t>SPF 20</a:t>
            </a:r>
            <a:endParaRPr lang="en-US" sz="2000" dirty="0">
              <a:solidFill>
                <a:prstClr val="black"/>
              </a:solidFill>
              <a:ea typeface="Heiti TC Light"/>
              <a:cs typeface="Heiti TC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47384" y="1123950"/>
            <a:ext cx="1629416" cy="1752599"/>
            <a:chOff x="2695575" y="1381125"/>
            <a:chExt cx="1314450" cy="1209675"/>
          </a:xfrm>
        </p:grpSpPr>
        <p:sp>
          <p:nvSpPr>
            <p:cNvPr id="5" name="12-Point Star 4"/>
            <p:cNvSpPr/>
            <p:nvPr/>
          </p:nvSpPr>
          <p:spPr>
            <a:xfrm>
              <a:off x="2695575" y="1381125"/>
              <a:ext cx="1314450" cy="1209675"/>
            </a:xfrm>
            <a:prstGeom prst="star12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ea typeface="Heiti TC Light"/>
                <a:cs typeface="Heiti TC Ligh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94492" y="1882915"/>
              <a:ext cx="1076325" cy="488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4000" dirty="0" smtClean="0">
                  <a:solidFill>
                    <a:prstClr val="black"/>
                  </a:solidFill>
                  <a:ea typeface="Heiti TC Light"/>
                  <a:cs typeface="Heiti TC Light"/>
                </a:rPr>
                <a:t>20%</a:t>
              </a:r>
              <a:endParaRPr lang="en-US" sz="4000" dirty="0">
                <a:solidFill>
                  <a:prstClr val="black"/>
                </a:solidFill>
                <a:ea typeface="Heiti TC Light"/>
                <a:cs typeface="Heiti TC Ligh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57135" y="3057525"/>
            <a:ext cx="3600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dirty="0" smtClean="0">
                <a:solidFill>
                  <a:prstClr val="black"/>
                </a:solidFill>
                <a:ea typeface="Heiti TC Light"/>
                <a:cs typeface="Heiti TC Light"/>
              </a:rPr>
              <a:t>Skincare Value Kit:</a:t>
            </a:r>
            <a:endParaRPr lang="en-US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prstClr val="black"/>
                </a:solidFill>
                <a:ea typeface="Heiti TC Light"/>
                <a:cs typeface="Heiti TC Light"/>
              </a:rPr>
              <a:t>Facial Cleanser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Toner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Day Crème SPF 20</a:t>
            </a:r>
            <a:endParaRPr lang="en-US" dirty="0">
              <a:solidFill>
                <a:prstClr val="black"/>
              </a:solidFill>
              <a:ea typeface="Heiti TC Light"/>
              <a:cs typeface="Heiti TC Ligh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23260" y="4275341"/>
            <a:ext cx="3316449" cy="304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Code: HK11212</a:t>
            </a:r>
            <a:endParaRPr lang="en-US" altLang="zh-TW" sz="1600" cap="all" dirty="0" smtClean="0">
              <a:solidFill>
                <a:prstClr val="black"/>
              </a:solidFill>
              <a:latin typeface="+mn-lt"/>
              <a:ea typeface="Heiti TC Light"/>
              <a:cs typeface="Heiti TC Light"/>
            </a:endParaRPr>
          </a:p>
          <a:p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UC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: 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$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745.00</a:t>
            </a:r>
            <a:r>
              <a:rPr lang="zh-TW" alt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|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 SR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: 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$1,040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.00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 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|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BV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: 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63</a:t>
            </a:r>
            <a:endParaRPr lang="en-US" sz="1600" cap="all" dirty="0">
              <a:solidFill>
                <a:prstClr val="black"/>
              </a:solidFill>
              <a:latin typeface="+mn-lt"/>
              <a:ea typeface="Heiti TC Light"/>
              <a:cs typeface="Heiti TC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9165" y="1529775"/>
            <a:ext cx="1122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a typeface="Heiti TC Light"/>
                <a:cs typeface="Heiti TC Light"/>
              </a:rPr>
              <a:t>SAVE</a:t>
            </a:r>
            <a:endParaRPr lang="en-US" sz="3200" b="1" dirty="0"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506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450" y="120254"/>
            <a:ext cx="4114800" cy="857250"/>
          </a:xfrm>
        </p:spPr>
        <p:txBody>
          <a:bodyPr/>
          <a:lstStyle/>
          <a:p>
            <a:pPr algn="l"/>
            <a:r>
              <a:rPr lang="zh-TW" altLang="en-US" sz="4000" b="0" dirty="0" smtClean="0">
                <a:latin typeface="+mn-lt"/>
                <a:ea typeface="Heiti TC Light"/>
                <a:cs typeface="Heiti TC Light"/>
              </a:rPr>
              <a:t>全新組合 </a:t>
            </a:r>
            <a:r>
              <a:rPr lang="en-US" altLang="zh-TW" sz="4000" b="0" dirty="0" smtClean="0">
                <a:latin typeface="+mn-lt"/>
                <a:ea typeface="Heiti TC Light"/>
                <a:cs typeface="Heiti TC Light"/>
              </a:rPr>
              <a:t/>
            </a:r>
            <a:br>
              <a:rPr lang="en-US" altLang="zh-TW" sz="4000" b="0" dirty="0" smtClean="0">
                <a:latin typeface="+mn-lt"/>
                <a:ea typeface="Heiti TC Light"/>
                <a:cs typeface="Heiti TC Light"/>
              </a:rPr>
            </a:br>
            <a:r>
              <a:rPr lang="en-US" sz="4000" b="0" dirty="0" smtClean="0">
                <a:latin typeface="+mn-lt"/>
                <a:ea typeface="Heiti TC Light"/>
                <a:cs typeface="Heiti TC Light"/>
              </a:rPr>
              <a:t>New kits</a:t>
            </a:r>
            <a:endParaRPr lang="en-US" sz="4000" b="0" dirty="0">
              <a:latin typeface="+mn-lt"/>
              <a:ea typeface="Heiti TC Light"/>
              <a:cs typeface="Heiti TC Light"/>
            </a:endParaRPr>
          </a:p>
        </p:txBody>
      </p:sp>
      <p:pic>
        <p:nvPicPr>
          <p:cNvPr id="9219" name="Picture 3" descr="O:\Product_SC\Communications\Graphics\Products Image\Cellular Lab\US_ENG_SKU_cellularLaboratoriesFamilyShot_121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5769" y="2304769"/>
            <a:ext cx="3668729" cy="265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:\Product_SC\Communications\Graphics\Products Logo\CellularLaboratories_03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975" y="380042"/>
            <a:ext cx="2906315" cy="83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012" y="1804136"/>
            <a:ext cx="3600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ea typeface="Heiti TC Light"/>
                <a:cs typeface="Heiti TC Light"/>
              </a:rPr>
              <a:t>煥膚再生尊貴組</a:t>
            </a:r>
            <a:r>
              <a:rPr lang="zh-TW" alt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合 </a:t>
            </a: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潔</a:t>
            </a:r>
            <a:r>
              <a:rPr lang="zh-TW" altLang="en-US" dirty="0">
                <a:solidFill>
                  <a:prstClr val="black"/>
                </a:solidFill>
                <a:ea typeface="Heiti TC Light"/>
                <a:cs typeface="Heiti TC Light"/>
              </a:rPr>
              <a:t>面</a:t>
            </a:r>
            <a:r>
              <a:rPr lang="zh-TW" alt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乳</a:t>
            </a:r>
            <a:endParaRPr lang="en-US" altLang="zh-TW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ea typeface="Heiti TC Light"/>
                <a:cs typeface="Heiti TC Light"/>
              </a:rPr>
              <a:t>爽膚</a:t>
            </a:r>
            <a:r>
              <a:rPr lang="zh-TW" alt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水</a:t>
            </a:r>
            <a:endParaRPr lang="en-US" altLang="zh-TW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ea typeface="Heiti TC Light"/>
                <a:cs typeface="Heiti TC Light"/>
              </a:rPr>
              <a:t>抗皺精</a:t>
            </a:r>
            <a:r>
              <a:rPr lang="zh-TW" alt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華</a:t>
            </a:r>
            <a:endParaRPr lang="en-US" altLang="zh-TW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ea typeface="Heiti TC Light"/>
                <a:cs typeface="Heiti TC Light"/>
              </a:rPr>
              <a:t>補濕面膜</a:t>
            </a:r>
            <a:endParaRPr lang="en-US" altLang="zh-TW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日</a:t>
            </a:r>
            <a:r>
              <a:rPr lang="zh-TW" altLang="en-US" dirty="0">
                <a:solidFill>
                  <a:prstClr val="black"/>
                </a:solidFill>
                <a:ea typeface="Heiti TC Light"/>
                <a:cs typeface="Heiti TC Light"/>
              </a:rPr>
              <a:t>霜 </a:t>
            </a:r>
            <a:r>
              <a:rPr lang="en-US" altLang="zh-TW" dirty="0" smtClean="0">
                <a:solidFill>
                  <a:prstClr val="black"/>
                </a:solidFill>
                <a:ea typeface="Heiti TC Light"/>
                <a:cs typeface="Heiti TC Light"/>
              </a:rPr>
              <a:t>SPF 20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ea typeface="Heiti TC Light"/>
                <a:cs typeface="Heiti TC Light"/>
              </a:rPr>
              <a:t>面</a:t>
            </a:r>
            <a:r>
              <a:rPr lang="zh-TW" alt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霜</a:t>
            </a:r>
            <a:endParaRPr lang="en-US" altLang="zh-TW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ea typeface="Heiti TC Light"/>
                <a:cs typeface="Heiti TC Light"/>
              </a:rPr>
              <a:t>眼</a:t>
            </a:r>
            <a:r>
              <a:rPr lang="zh-TW" alt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霜</a:t>
            </a:r>
            <a:endParaRPr lang="en-US" altLang="zh-TW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ea typeface="Heiti TC Light"/>
                <a:cs typeface="Heiti TC Light"/>
              </a:rPr>
              <a:t>美體潤膚</a:t>
            </a:r>
            <a:r>
              <a:rPr lang="zh-TW" alt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霜</a:t>
            </a:r>
            <a:endParaRPr lang="en-US" altLang="zh-TW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ea typeface="Heiti TC Light"/>
                <a:cs typeface="Heiti TC Light"/>
              </a:rPr>
              <a:t>高效防曬乳霜</a:t>
            </a:r>
            <a:r>
              <a:rPr lang="en-US" altLang="zh-TW" dirty="0">
                <a:solidFill>
                  <a:prstClr val="black"/>
                </a:solidFill>
                <a:ea typeface="Heiti TC Light"/>
                <a:cs typeface="Heiti TC Light"/>
              </a:rPr>
              <a:t>SPF 50+</a:t>
            </a:r>
            <a:endParaRPr lang="en-US" dirty="0">
              <a:solidFill>
                <a:prstClr val="black"/>
              </a:solidFill>
              <a:ea typeface="Heiti TC Light"/>
              <a:cs typeface="Heiti TC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43800" y="1657350"/>
            <a:ext cx="1497650" cy="1413739"/>
            <a:chOff x="2512375" y="1177061"/>
            <a:chExt cx="1497650" cy="1413739"/>
          </a:xfrm>
        </p:grpSpPr>
        <p:sp>
          <p:nvSpPr>
            <p:cNvPr id="5" name="12-Point Star 4"/>
            <p:cNvSpPr/>
            <p:nvPr/>
          </p:nvSpPr>
          <p:spPr>
            <a:xfrm>
              <a:off x="2512375" y="1177061"/>
              <a:ext cx="1497650" cy="1413739"/>
            </a:xfrm>
            <a:prstGeom prst="star12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ea typeface="Heiti TC Light"/>
                <a:cs typeface="Heiti TC Ligh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40975" y="1638300"/>
              <a:ext cx="10763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4000" dirty="0" smtClean="0">
                  <a:solidFill>
                    <a:prstClr val="black"/>
                  </a:solidFill>
                  <a:ea typeface="Heiti TC Light"/>
                  <a:cs typeface="Heiti TC Light"/>
                </a:rPr>
                <a:t>22%</a:t>
              </a:r>
              <a:endParaRPr lang="en-US" sz="4000" dirty="0">
                <a:solidFill>
                  <a:prstClr val="black"/>
                </a:solidFill>
                <a:ea typeface="Heiti TC Light"/>
                <a:cs typeface="Heiti TC Ligh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99831" y="1796518"/>
            <a:ext cx="3600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dirty="0" smtClean="0">
                <a:solidFill>
                  <a:prstClr val="black"/>
                </a:solidFill>
                <a:ea typeface="Heiti TC Light"/>
                <a:cs typeface="Heiti TC Light"/>
              </a:rPr>
              <a:t>Full Regimen Kit contains:</a:t>
            </a:r>
            <a:endParaRPr lang="en-US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prstClr val="black"/>
                </a:solidFill>
                <a:ea typeface="Heiti TC Light"/>
                <a:cs typeface="Heiti TC Light"/>
              </a:rPr>
              <a:t>Facial Cleanser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Toner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Re-birth Serum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Lifting Facial Masque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Day Crème SPF 20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Crème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Eye Crème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Body Balm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Heiti TC Light"/>
                <a:cs typeface="Heiti TC Light"/>
              </a:rPr>
              <a:t>Broad Spectrum SPF 50+</a:t>
            </a:r>
            <a:endParaRPr lang="en-US" dirty="0">
              <a:solidFill>
                <a:prstClr val="black"/>
              </a:solidFill>
              <a:ea typeface="Heiti TC Light"/>
              <a:cs typeface="Heiti TC Ligh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51500" y="4199140"/>
            <a:ext cx="3471862" cy="304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Code: HK11211</a:t>
            </a:r>
            <a:endParaRPr lang="en-US" altLang="zh-TW" sz="1600" cap="all" dirty="0" smtClean="0">
              <a:solidFill>
                <a:prstClr val="black"/>
              </a:solidFill>
              <a:latin typeface="+mn-lt"/>
              <a:ea typeface="Heiti TC Light"/>
              <a:cs typeface="Heiti TC Light"/>
            </a:endParaRPr>
          </a:p>
          <a:p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UC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: 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$2,260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.00</a:t>
            </a:r>
            <a:r>
              <a:rPr lang="zh-TW" alt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|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 SR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: </a:t>
            </a:r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$3,160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.00</a:t>
            </a:r>
            <a:r>
              <a:rPr lang="en-US" sz="1600" cap="all" dirty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 </a:t>
            </a:r>
          </a:p>
          <a:p>
            <a:r>
              <a:rPr lang="en-US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BV: </a:t>
            </a:r>
            <a:r>
              <a:rPr lang="en-US" altLang="zh-TW" sz="1600" cap="all" dirty="0" smtClean="0">
                <a:solidFill>
                  <a:prstClr val="black"/>
                </a:solidFill>
                <a:latin typeface="+mn-lt"/>
                <a:ea typeface="Heiti TC Light"/>
                <a:cs typeface="Heiti TC Light"/>
              </a:rPr>
              <a:t>190</a:t>
            </a:r>
            <a:endParaRPr lang="en-US" sz="1600" cap="all" dirty="0">
              <a:solidFill>
                <a:prstClr val="black"/>
              </a:solidFill>
              <a:latin typeface="+mn-lt"/>
              <a:ea typeface="Heiti TC Light"/>
              <a:cs typeface="Heiti TC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16365" y="1834575"/>
            <a:ext cx="1122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a typeface="Heiti TC Light"/>
                <a:cs typeface="Heiti TC Light"/>
              </a:rPr>
              <a:t>SAVE</a:t>
            </a:r>
            <a:endParaRPr lang="en-US" sz="3200" b="1" dirty="0"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5952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5362" y="122992"/>
            <a:ext cx="685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zh-TW" altLang="en-US" sz="3600" dirty="0">
                <a:solidFill>
                  <a:prstClr val="black"/>
                </a:solidFill>
                <a:ea typeface="Heiti TC Light"/>
                <a:cs typeface="Heiti TC Light"/>
              </a:rPr>
              <a:t>旅行必</a:t>
            </a:r>
            <a:r>
              <a:rPr lang="zh-TW" altLang="en-US" sz="3600" dirty="0" smtClean="0">
                <a:solidFill>
                  <a:prstClr val="black"/>
                </a:solidFill>
                <a:ea typeface="Heiti TC Light"/>
                <a:cs typeface="Heiti TC Light"/>
              </a:rPr>
              <a:t>備</a:t>
            </a:r>
            <a:endParaRPr lang="en-US" altLang="zh-TW" sz="3600" dirty="0" smtClean="0">
              <a:solidFill>
                <a:prstClr val="black"/>
              </a:solidFill>
              <a:ea typeface="Heiti TC Light"/>
              <a:cs typeface="Heiti TC Light"/>
            </a:endParaRPr>
          </a:p>
          <a:p>
            <a:pPr algn="r" defTabSz="457200"/>
            <a:r>
              <a:rPr lang="en-US" sz="3200" dirty="0" smtClean="0">
                <a:solidFill>
                  <a:prstClr val="black"/>
                </a:solidFill>
                <a:ea typeface="Heiti TC Light"/>
                <a:cs typeface="Heiti TC Light"/>
              </a:rPr>
              <a:t>TRAVEL ESSENTIALS</a:t>
            </a:r>
            <a:endParaRPr lang="en-US" sz="3200" dirty="0">
              <a:solidFill>
                <a:prstClr val="black"/>
              </a:solidFill>
              <a:ea typeface="Heiti TC Light"/>
              <a:cs typeface="Heiti TC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1601" y="1370160"/>
            <a:ext cx="8275086" cy="3573314"/>
            <a:chOff x="581601" y="1370160"/>
            <a:chExt cx="8275086" cy="3573314"/>
          </a:xfrm>
        </p:grpSpPr>
        <p:grpSp>
          <p:nvGrpSpPr>
            <p:cNvPr id="2" name="Group 1"/>
            <p:cNvGrpSpPr/>
            <p:nvPr/>
          </p:nvGrpSpPr>
          <p:grpSpPr>
            <a:xfrm>
              <a:off x="681200" y="1370160"/>
              <a:ext cx="8175487" cy="3573314"/>
              <a:chOff x="681200" y="1379685"/>
              <a:chExt cx="8175487" cy="3573314"/>
            </a:xfrm>
          </p:grpSpPr>
          <p:pic>
            <p:nvPicPr>
              <p:cNvPr id="14" name="Picture 3" descr="O:\Product_SC\Communications\Graphics\Products Image\Skintelligence\US_ENG_12601_skintelligenceTravelKitLoose_0814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725" y="1740594"/>
                <a:ext cx="3212405" cy="32124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7780" y="1445848"/>
                <a:ext cx="2318294" cy="360891"/>
              </a:xfrm>
              <a:prstGeom prst="rect">
                <a:avLst/>
              </a:prstGeom>
            </p:spPr>
          </p:pic>
          <p:pic>
            <p:nvPicPr>
              <p:cNvPr id="16" name="Picture 2" descr="O:\Product_SC\Communications\Graphics\Products Logo\RoyalSpa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1379685"/>
                <a:ext cx="2059732" cy="452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6" descr="O:\Product_SC\Communications\Graphics\Products Image\Royal Spa\US_ENG_structureGel_chamomileShampoo_triProteinPlusConditioner_imperialBlendBath&amp;ShowerGel_groupShot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2042609"/>
                <a:ext cx="2761209" cy="2761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4862675" y="4418216"/>
                <a:ext cx="3471862" cy="30480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Museo 300"/>
                    <a:ea typeface="+mj-ea"/>
                    <a:cs typeface="+mj-cs"/>
                  </a:defRPr>
                </a:lvl1pPr>
              </a:lstStyle>
              <a:p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hk12023</a:t>
                </a:r>
                <a:endParaRPr lang="en-US" altLang="zh-TW" sz="1600" cap="all" dirty="0" smtClean="0">
                  <a:solidFill>
                    <a:prstClr val="black"/>
                  </a:solidFill>
                  <a:latin typeface="+mn-lt"/>
                  <a:ea typeface="Heiti TC Light"/>
                  <a:cs typeface="Heiti TC Light"/>
                </a:endParaRPr>
              </a:p>
              <a:p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UC</a:t>
                </a:r>
                <a:r>
                  <a:rPr lang="en-US" sz="1600" cap="all" dirty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: </a:t>
                </a:r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$206</a:t>
                </a:r>
                <a:r>
                  <a:rPr lang="en-US" altLang="zh-TW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.00</a:t>
                </a:r>
                <a:r>
                  <a:rPr lang="zh-TW" alt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 </a:t>
                </a:r>
                <a:r>
                  <a:rPr lang="en-US" altLang="zh-TW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|</a:t>
                </a:r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 SR</a:t>
                </a:r>
                <a:r>
                  <a:rPr lang="en-US" sz="1600" cap="all" dirty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: </a:t>
                </a:r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$288</a:t>
                </a:r>
                <a:r>
                  <a:rPr lang="en-US" altLang="zh-TW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.00</a:t>
                </a:r>
                <a:r>
                  <a:rPr lang="en-US" sz="1600" cap="all" dirty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 </a:t>
                </a:r>
                <a:r>
                  <a:rPr lang="en-US" altLang="zh-TW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|</a:t>
                </a:r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 </a:t>
                </a:r>
                <a:r>
                  <a:rPr lang="en-US" sz="1600" cap="all" dirty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BV</a:t>
                </a:r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: 15.00</a:t>
                </a:r>
                <a:endParaRPr lang="en-US" sz="1600" cap="all" dirty="0">
                  <a:solidFill>
                    <a:prstClr val="black"/>
                  </a:solidFill>
                  <a:latin typeface="+mn-lt"/>
                  <a:ea typeface="Heiti TC Light"/>
                  <a:cs typeface="Heiti TC Light"/>
                </a:endParaRPr>
              </a:p>
            </p:txBody>
          </p:sp>
          <p:sp>
            <p:nvSpPr>
              <p:cNvPr id="12" name="Title 1"/>
              <p:cNvSpPr txBox="1">
                <a:spLocks/>
              </p:cNvSpPr>
              <p:nvPr/>
            </p:nvSpPr>
            <p:spPr>
              <a:xfrm>
                <a:off x="681200" y="4408691"/>
                <a:ext cx="3471862" cy="30480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Museo 300"/>
                    <a:ea typeface="+mj-ea"/>
                    <a:cs typeface="+mj-cs"/>
                  </a:defRPr>
                </a:lvl1pPr>
              </a:lstStyle>
              <a:p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HK12601</a:t>
                </a:r>
                <a:endParaRPr lang="en-US" altLang="zh-TW" sz="1600" cap="all" dirty="0" smtClean="0">
                  <a:solidFill>
                    <a:prstClr val="black"/>
                  </a:solidFill>
                  <a:latin typeface="+mn-lt"/>
                  <a:ea typeface="Heiti TC Light"/>
                  <a:cs typeface="Heiti TC Light"/>
                </a:endParaRPr>
              </a:p>
              <a:p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UC</a:t>
                </a:r>
                <a:r>
                  <a:rPr lang="en-US" sz="1600" cap="all" dirty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: </a:t>
                </a:r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$192</a:t>
                </a:r>
                <a:r>
                  <a:rPr lang="en-US" altLang="zh-TW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.00</a:t>
                </a:r>
                <a:r>
                  <a:rPr lang="zh-TW" alt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 </a:t>
                </a:r>
                <a:r>
                  <a:rPr lang="en-US" altLang="zh-TW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|</a:t>
                </a:r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 SR</a:t>
                </a:r>
                <a:r>
                  <a:rPr lang="en-US" sz="1600" cap="all" dirty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: </a:t>
                </a:r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$269</a:t>
                </a:r>
                <a:r>
                  <a:rPr lang="en-US" altLang="zh-TW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.00</a:t>
                </a:r>
                <a:r>
                  <a:rPr lang="en-US" sz="1600" cap="all" dirty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 </a:t>
                </a:r>
                <a:r>
                  <a:rPr lang="en-US" altLang="zh-TW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|</a:t>
                </a:r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 </a:t>
                </a:r>
                <a:r>
                  <a:rPr lang="en-US" sz="1600" cap="all" dirty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BV</a:t>
                </a:r>
                <a:r>
                  <a:rPr lang="en-US" sz="1600" cap="all" dirty="0" smtClean="0">
                    <a:solidFill>
                      <a:prstClr val="black"/>
                    </a:solidFill>
                    <a:latin typeface="+mn-lt"/>
                    <a:ea typeface="Heiti TC Light"/>
                    <a:cs typeface="Heiti TC Light"/>
                  </a:rPr>
                  <a:t>: 15.00</a:t>
                </a:r>
                <a:endParaRPr lang="en-US" sz="1600" cap="all" dirty="0">
                  <a:solidFill>
                    <a:prstClr val="black"/>
                  </a:solidFill>
                  <a:latin typeface="+mn-lt"/>
                  <a:ea typeface="Heiti TC Light"/>
                  <a:cs typeface="Heiti TC Light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323162" y="1874195"/>
                <a:ext cx="1533525" cy="1081591"/>
                <a:chOff x="7505700" y="2042609"/>
                <a:chExt cx="1533525" cy="1081591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7715250" y="2042609"/>
                  <a:ext cx="1106463" cy="1081591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  <a:ea typeface="Heiti TC Light"/>
                    <a:cs typeface="Heiti TC Light"/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7505700" y="2266950"/>
                  <a:ext cx="153352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en-US" sz="2000" b="1" dirty="0" smtClean="0">
                      <a:solidFill>
                        <a:prstClr val="white">
                          <a:lumMod val="95000"/>
                        </a:prstClr>
                      </a:solidFill>
                      <a:ea typeface="Heiti TC Light"/>
                      <a:cs typeface="Heiti TC Light"/>
                    </a:rPr>
                    <a:t>COMING </a:t>
                  </a:r>
                </a:p>
                <a:p>
                  <a:pPr algn="ctr" defTabSz="457200"/>
                  <a:r>
                    <a:rPr lang="en-US" sz="2000" b="1" dirty="0" smtClean="0">
                      <a:solidFill>
                        <a:prstClr val="white">
                          <a:lumMod val="95000"/>
                        </a:prstClr>
                      </a:solidFill>
                      <a:ea typeface="Heiti TC Light"/>
                      <a:cs typeface="Heiti TC Light"/>
                    </a:rPr>
                    <a:t>SOON</a:t>
                  </a:r>
                  <a:endParaRPr lang="en-US" sz="2000" b="1" dirty="0">
                    <a:solidFill>
                      <a:prstClr val="white">
                        <a:lumMod val="95000"/>
                      </a:prstClr>
                    </a:solidFill>
                    <a:ea typeface="Heiti TC Light"/>
                    <a:cs typeface="Heiti TC Light"/>
                  </a:endParaRPr>
                </a:p>
              </p:txBody>
            </p:sp>
          </p:grpSp>
        </p:grpSp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581601" y="1761257"/>
              <a:ext cx="3328160" cy="36933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457200">
                <a:spcAft>
                  <a:spcPts val="0"/>
                </a:spcAft>
              </a:pPr>
              <a:r>
                <a:rPr lang="zh-TW" altLang="en-US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+mn-lt"/>
                  <a:ea typeface="Heiti TC Light"/>
                  <a:cs typeface="Heiti TC Light"/>
                </a:rPr>
                <a:t>護膚旅行套裝</a:t>
              </a:r>
              <a:r>
                <a:rPr lang="en-US" altLang="zh-TW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n-lt"/>
                  <a:ea typeface="Heiti TC Light"/>
                  <a:cs typeface="Heiti TC Light"/>
                </a:rPr>
                <a:t> </a:t>
              </a:r>
              <a:r>
                <a:rPr lang="en-US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+mn-lt"/>
                  <a:ea typeface="Heiti TC Light"/>
                  <a:cs typeface="Heiti TC Light"/>
                </a:rPr>
                <a:t>Travel Kit</a:t>
              </a:r>
            </a:p>
          </p:txBody>
        </p:sp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4792369" y="1759114"/>
              <a:ext cx="3328160" cy="36933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5715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457200">
                <a:spcAft>
                  <a:spcPts val="0"/>
                </a:spcAft>
              </a:pPr>
              <a:r>
                <a:rPr lang="zh-TW" altLang="en-US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n-lt"/>
                  <a:ea typeface="Heiti TC Light"/>
                  <a:cs typeface="Heiti TC Light"/>
                </a:rPr>
                <a:t>護理旅行套</a:t>
              </a:r>
              <a:r>
                <a:rPr lang="zh-TW" altLang="en-US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+mn-lt"/>
                  <a:ea typeface="Heiti TC Light"/>
                  <a:cs typeface="Heiti TC Light"/>
                </a:rPr>
                <a:t>裝</a:t>
              </a:r>
              <a:r>
                <a:rPr lang="en-US" altLang="zh-TW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+mn-lt"/>
                  <a:ea typeface="Heiti TC Light"/>
                  <a:cs typeface="Heiti TC Light"/>
                </a:rPr>
                <a:t> </a:t>
              </a:r>
              <a:r>
                <a:rPr lang="en-US" altLang="zh-TW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+mn-lt"/>
                  <a:ea typeface="Heiti TC Light"/>
                  <a:cs typeface="Heiti TC Light"/>
                </a:rPr>
                <a:t>T</a:t>
              </a:r>
              <a:r>
                <a:rPr lang="en-US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+mn-lt"/>
                  <a:ea typeface="Heiti TC Light"/>
                  <a:cs typeface="Heiti TC Light"/>
                </a:rPr>
                <a:t>ravel Kit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3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Product_SC\Communications\Graphics\Products Logo\fixx_130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467" y="351975"/>
            <a:ext cx="2628680" cy="111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997762"/>
            <a:ext cx="5219655" cy="614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2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40" y="21074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200" name="Content Placeholder 5"/>
          <p:cNvSpPr>
            <a:spLocks/>
          </p:cNvSpPr>
          <p:nvPr/>
        </p:nvSpPr>
        <p:spPr bwMode="auto">
          <a:xfrm>
            <a:off x="2057400" y="2059330"/>
            <a:ext cx="2320057" cy="8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en-US" sz="7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&gt;30%</a:t>
            </a:r>
            <a:endParaRPr lang="en-US" sz="7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5"/>
          <p:cNvSpPr>
            <a:spLocks/>
          </p:cNvSpPr>
          <p:nvPr/>
        </p:nvSpPr>
        <p:spPr bwMode="auto">
          <a:xfrm>
            <a:off x="0" y="1136083"/>
            <a:ext cx="9143999" cy="82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algn="ctr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zh-TW" altLang="en-US" sz="28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根據美國營養協</a:t>
            </a:r>
            <a:r>
              <a:rPr lang="zh-TW" altLang="en-US" sz="2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會調</a:t>
            </a:r>
            <a:r>
              <a:rPr lang="zh-TW" altLang="en-US" sz="28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查指</a:t>
            </a:r>
            <a:r>
              <a:rPr lang="zh-TW" altLang="en-US" sz="2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出：</a:t>
            </a:r>
            <a:endParaRPr lang="en-US" altLang="zh-TW" sz="28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169863" indent="-169863" algn="ctr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en-US" altLang="zh-TW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According to the America Dietetic Association:</a:t>
            </a:r>
            <a:endParaRPr lang="zh-TW" altLang="en-US" sz="2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Content Placeholder 5"/>
          <p:cNvSpPr>
            <a:spLocks/>
          </p:cNvSpPr>
          <p:nvPr/>
        </p:nvSpPr>
        <p:spPr bwMode="auto">
          <a:xfrm>
            <a:off x="2272296" y="2986656"/>
            <a:ext cx="1828935" cy="8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algn="ctr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35</a:t>
            </a:r>
            <a:r>
              <a:rPr lang="zh-TW" alt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歲以下男仕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Men under the age of 35</a:t>
            </a:r>
            <a:endParaRPr lang="en-US" sz="20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Content Placeholder 5"/>
          <p:cNvSpPr>
            <a:spLocks/>
          </p:cNvSpPr>
          <p:nvPr/>
        </p:nvSpPr>
        <p:spPr bwMode="auto">
          <a:xfrm>
            <a:off x="4705350" y="2030755"/>
            <a:ext cx="2320057" cy="8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algn="ctr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en-US" sz="7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¼ </a:t>
            </a:r>
            <a:endParaRPr lang="en-US" sz="78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Content Placeholder 5"/>
          <p:cNvSpPr>
            <a:spLocks/>
          </p:cNvSpPr>
          <p:nvPr/>
        </p:nvSpPr>
        <p:spPr bwMode="auto">
          <a:xfrm>
            <a:off x="4967871" y="3120006"/>
            <a:ext cx="1828935" cy="8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algn="ctr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zh-TW" alt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女</a:t>
            </a: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性</a:t>
            </a:r>
            <a:endParaRPr lang="en-US" altLang="zh-TW" sz="20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169863" indent="-169863" algn="ctr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Women</a:t>
            </a:r>
            <a:endParaRPr lang="en-US" sz="20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Content Placeholder 5"/>
          <p:cNvSpPr>
            <a:spLocks/>
          </p:cNvSpPr>
          <p:nvPr/>
        </p:nvSpPr>
        <p:spPr bwMode="auto">
          <a:xfrm>
            <a:off x="1" y="4041208"/>
            <a:ext cx="9145588" cy="82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algn="ctr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zh-TW" altLang="en-US" sz="24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有</a:t>
            </a:r>
            <a:r>
              <a:rPr lang="zh-TW" altLang="en-US" sz="24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頭髮稀疏問</a:t>
            </a:r>
            <a:r>
              <a:rPr lang="zh-TW" altLang="en-US" sz="24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題</a:t>
            </a:r>
            <a:endParaRPr lang="en-US" altLang="zh-TW" sz="24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169863" indent="-169863" algn="ctr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en-US" altLang="zh-TW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Experience thinning of hair…</a:t>
            </a:r>
            <a:endParaRPr lang="zh-TW" altLang="en-US" sz="2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81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" y="-4330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" y="-13855"/>
            <a:ext cx="9144001" cy="5387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>
              <a:solidFill>
                <a:srgbClr val="8064A2">
                  <a:lumMod val="50000"/>
                </a:srgbClr>
              </a:solidFill>
              <a:ea typeface="Heiti TC Light"/>
              <a:cs typeface="Heiti TC Light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956623"/>
              </p:ext>
            </p:extLst>
          </p:nvPr>
        </p:nvGraphicFramePr>
        <p:xfrm>
          <a:off x="100025" y="1043943"/>
          <a:ext cx="8943975" cy="417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sysClr val="windowText" lastClr="000000"/>
                </a:solidFill>
                <a:ea typeface="Heiti TC Light"/>
                <a:cs typeface="Heiti TC Light"/>
              </a:rPr>
              <a:t>2013 vs. 2014</a:t>
            </a:r>
            <a:r>
              <a:rPr lang="zh-TW" altLang="en-US" sz="3600" b="1" dirty="0">
                <a:solidFill>
                  <a:sysClr val="windowText" lastClr="000000"/>
                </a:solidFill>
                <a:ea typeface="Heiti TC Light"/>
                <a:cs typeface="Heiti TC Light"/>
              </a:rPr>
              <a:t>產品業績增長</a:t>
            </a:r>
            <a:endParaRPr lang="en-US" altLang="zh-TW" sz="3600" b="1" dirty="0">
              <a:solidFill>
                <a:sysClr val="windowText" lastClr="000000"/>
              </a:solidFill>
              <a:ea typeface="Heiti TC Light"/>
              <a:cs typeface="Heiti TC Light"/>
            </a:endParaRPr>
          </a:p>
          <a:p>
            <a:pPr algn="ctr" defTabSz="4572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3000" b="1" dirty="0">
                <a:solidFill>
                  <a:sysClr val="windowText" lastClr="000000"/>
                </a:solidFill>
                <a:ea typeface="Heiti TC Light"/>
                <a:cs typeface="Heiti TC Light"/>
              </a:rPr>
              <a:t>Product Sales Growth </a:t>
            </a:r>
          </a:p>
        </p:txBody>
      </p:sp>
    </p:spTree>
    <p:extLst>
      <p:ext uri="{BB962C8B-B14F-4D97-AF65-F5344CB8AC3E}">
        <p14:creationId xmlns:p14="http://schemas.microsoft.com/office/powerpoint/2010/main" val="34154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40" y="21074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200" name="Content Placeholder 5"/>
          <p:cNvSpPr>
            <a:spLocks/>
          </p:cNvSpPr>
          <p:nvPr/>
        </p:nvSpPr>
        <p:spPr bwMode="auto">
          <a:xfrm>
            <a:off x="3509152" y="2193812"/>
            <a:ext cx="3657871" cy="201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Primary Benefits:</a:t>
            </a:r>
            <a:endParaRPr lang="en-US" sz="20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Cleans and stimulate the scalp</a:t>
            </a: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Helps retain healthy hair</a:t>
            </a: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Provides optimum conditions for follicle rejuvenation</a:t>
            </a: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Enhances shine and manageability</a:t>
            </a: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Perfect for men and women</a:t>
            </a:r>
            <a:endParaRPr lang="en-US" sz="20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10203" y="1215443"/>
            <a:ext cx="695681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800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Fixx</a:t>
            </a:r>
            <a:r>
              <a:rPr lang="zh-TW" altLang="en-US" sz="28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豐盈洗髮乳及護髮素（二合一</a:t>
            </a:r>
            <a:r>
              <a:rPr lang="zh-TW" altLang="en-US" sz="2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）</a:t>
            </a:r>
            <a:endParaRPr lang="en-US" altLang="zh-TW" sz="28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en-US" sz="26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Thick Hair Shampoo &amp; Conditioner </a:t>
            </a:r>
          </a:p>
          <a:p>
            <a:pPr defTabSz="457200"/>
            <a:endParaRPr lang="en-US" sz="28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2" name="Picture 2" descr="O:\Product_SC\Communications\Graphics\Products Logo\fixx_1301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97" y="210741"/>
            <a:ext cx="1619685" cy="6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Product_SC\Communications\Graphics\Products Image\Fixx\US_ENG_12508_fixxThickHairShampooAndConditioner_08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299" y="707459"/>
            <a:ext cx="1781903" cy="48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5"/>
          <p:cNvSpPr>
            <a:spLocks/>
          </p:cNvSpPr>
          <p:nvPr/>
        </p:nvSpPr>
        <p:spPr bwMode="auto">
          <a:xfrm>
            <a:off x="241735" y="2229722"/>
            <a:ext cx="2942899" cy="19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zh-TW" altLang="en-US" sz="2200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主要好</a:t>
            </a:r>
            <a:r>
              <a:rPr lang="zh-TW" altLang="en-US" sz="22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處</a:t>
            </a:r>
            <a:endParaRPr lang="en-US" altLang="zh-TW" sz="2200" b="1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潔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淨和刺激頭皮</a:t>
            </a: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有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助保留健康髮絲</a:t>
            </a: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提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供賦活毛囊的理想環</a:t>
            </a: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境</a:t>
            </a:r>
            <a:endParaRPr lang="en-US" altLang="zh-TW" sz="22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提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升頭髮亮澤</a:t>
            </a: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，  令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秀髮更易整理</a:t>
            </a: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男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女合用</a:t>
            </a: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endParaRPr lang="zh-TW" altLang="en-US" sz="2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7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40" y="21074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200" name="Content Placeholder 5"/>
          <p:cNvSpPr>
            <a:spLocks/>
          </p:cNvSpPr>
          <p:nvPr/>
        </p:nvSpPr>
        <p:spPr bwMode="auto">
          <a:xfrm>
            <a:off x="2468610" y="2308313"/>
            <a:ext cx="6172200" cy="201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en-US" sz="22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Primary Ingredients</a:t>
            </a:r>
            <a:endParaRPr lang="en-US" sz="2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200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Utrica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Dioica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(Nettle) Extract</a:t>
            </a: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Collagen</a:t>
            </a: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Hydrolyzed Wheat Protein</a:t>
            </a: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Tea Tree Leaf Oil</a:t>
            </a:r>
            <a:endParaRPr lang="en-US" sz="2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10203" y="1215443"/>
            <a:ext cx="680972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800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Fixx</a:t>
            </a:r>
            <a:r>
              <a:rPr lang="zh-TW" altLang="en-US" sz="28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豐盈洗髮乳及護髮素（二合一</a:t>
            </a:r>
            <a:r>
              <a:rPr lang="zh-TW" altLang="en-US" sz="2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）</a:t>
            </a:r>
            <a:endParaRPr lang="en-US" altLang="zh-TW" sz="28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en-US" sz="26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Thick Hair Shampoo &amp; Conditioner </a:t>
            </a:r>
          </a:p>
          <a:p>
            <a:pPr defTabSz="457200"/>
            <a:endParaRPr lang="en-US" sz="28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2" name="Picture 2" descr="O:\Product_SC\Communications\Graphics\Products Logo\fixx_1301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97" y="210741"/>
            <a:ext cx="1619685" cy="6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Product_SC\Communications\Graphics\Products Image\Fixx\US_ENG_12508_fixxThickHairShampooAndConditioner_08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299" y="707459"/>
            <a:ext cx="1781903" cy="48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5"/>
          <p:cNvSpPr>
            <a:spLocks/>
          </p:cNvSpPr>
          <p:nvPr/>
        </p:nvSpPr>
        <p:spPr bwMode="auto">
          <a:xfrm>
            <a:off x="241736" y="2297123"/>
            <a:ext cx="2226874" cy="19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zh-TW" altLang="en-US" sz="2200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主要成</a:t>
            </a:r>
            <a:r>
              <a:rPr lang="zh-TW" altLang="en-US" sz="22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份</a:t>
            </a:r>
            <a:endParaRPr lang="en-US" sz="22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蕁麻萃取</a:t>
            </a: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物</a:t>
            </a:r>
            <a:endParaRPr lang="en-US" altLang="zh-TW" sz="22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膠原蛋</a:t>
            </a: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白</a:t>
            </a:r>
            <a:endParaRPr lang="en-US" altLang="zh-TW" sz="22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水解小麥蛋</a:t>
            </a: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白</a:t>
            </a:r>
            <a:endParaRPr lang="en-US" altLang="zh-TW" sz="22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茶</a:t>
            </a: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樹油</a:t>
            </a:r>
            <a:endParaRPr lang="en-US" sz="2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78520" y="4086955"/>
            <a:ext cx="4825385" cy="431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/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hk12508</a:t>
            </a:r>
            <a:endParaRPr lang="en-US" altLang="zh-TW" sz="2000" cap="all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UC</a:t>
            </a:r>
            <a:r>
              <a:rPr lang="en-US" sz="20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$106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.00</a:t>
            </a:r>
            <a:r>
              <a:rPr lang="zh-TW" alt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|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SR</a:t>
            </a:r>
            <a:r>
              <a:rPr lang="en-US" sz="20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$148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.00</a:t>
            </a:r>
            <a:r>
              <a:rPr lang="en-US" sz="20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 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|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20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BV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sz="20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9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.00</a:t>
            </a:r>
            <a:endParaRPr lang="en-US" sz="2000" cap="all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3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40" y="21074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10204" y="1215443"/>
            <a:ext cx="5486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2800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Fixx</a:t>
            </a:r>
            <a:r>
              <a:rPr lang="zh-TW" altLang="en-US" sz="28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豐盈噴霧</a:t>
            </a:r>
            <a:endParaRPr lang="en-US" altLang="zh-TW" sz="28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en-US" sz="2600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Volumizing</a:t>
            </a:r>
            <a:r>
              <a:rPr lang="en-US" sz="26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Boost Spray</a:t>
            </a:r>
            <a:endParaRPr lang="en-US" sz="26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2" name="Picture 2" descr="O:\Product_SC\Communications\Graphics\Products Logo\fixx_1301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97" y="210741"/>
            <a:ext cx="1619685" cy="6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:\Product_SC\Communications\Graphics\Products Image\Fixx\US_ENG_SKU_volumizingBoostSpray_12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796" y="580073"/>
            <a:ext cx="4114809" cy="41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5"/>
          <p:cNvSpPr>
            <a:spLocks/>
          </p:cNvSpPr>
          <p:nvPr/>
        </p:nvSpPr>
        <p:spPr bwMode="auto">
          <a:xfrm>
            <a:off x="3509152" y="2193812"/>
            <a:ext cx="3657871" cy="201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Primary Benefits:</a:t>
            </a:r>
            <a:endParaRPr lang="en-US" sz="20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Contains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wheat proteins to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volumize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and texturize the hair</a:t>
            </a: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Humidity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resistant</a:t>
            </a: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Helps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manage hair</a:t>
            </a:r>
          </a:p>
          <a:p>
            <a:pPr marL="169863" indent="-169863" defTabSz="4572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Provides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beneficial vitamins and proteins to boost hair health</a:t>
            </a:r>
          </a:p>
        </p:txBody>
      </p:sp>
      <p:sp>
        <p:nvSpPr>
          <p:cNvPr id="11" name="Content Placeholder 5"/>
          <p:cNvSpPr>
            <a:spLocks/>
          </p:cNvSpPr>
          <p:nvPr/>
        </p:nvSpPr>
        <p:spPr bwMode="auto">
          <a:xfrm>
            <a:off x="241735" y="2229722"/>
            <a:ext cx="2942899" cy="19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zh-TW" altLang="en-US" sz="2200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主要好</a:t>
            </a:r>
            <a:r>
              <a:rPr lang="zh-TW" altLang="en-US" sz="22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處</a:t>
            </a:r>
            <a:endParaRPr lang="en-US" altLang="zh-TW" sz="2200" b="1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含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小麥蛋白，能豐盈及強化秀髮</a:t>
            </a: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抵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抗潮濕</a:t>
            </a: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令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秀髮易於打理</a:t>
            </a: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提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供豐富維他命及蛋白質，令秀髮更健康</a:t>
            </a:r>
          </a:p>
          <a:p>
            <a:pPr marL="342900" indent="-342900" defTabSz="457200">
              <a:lnSpc>
                <a:spcPct val="90000"/>
              </a:lnSpc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</a:pPr>
            <a:endParaRPr lang="zh-TW" altLang="en-US" sz="2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25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7" descr="FixxFinal20110114Bckgr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73140" y="21074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200" name="Content Placeholder 5"/>
          <p:cNvSpPr>
            <a:spLocks/>
          </p:cNvSpPr>
          <p:nvPr/>
        </p:nvSpPr>
        <p:spPr bwMode="auto">
          <a:xfrm>
            <a:off x="2768164" y="1835333"/>
            <a:ext cx="4152907" cy="201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en-US" sz="22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Ingredients</a:t>
            </a:r>
            <a:endParaRPr lang="en-US" sz="2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 eaLnBrk="0" hangingPunct="0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Aloe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Barbadensis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leave 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juice</a:t>
            </a:r>
            <a:endParaRPr lang="en-US" sz="2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 eaLnBrk="0" hangingPunct="0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Hydrolyzed Wheat Protein</a:t>
            </a:r>
          </a:p>
          <a:p>
            <a:pPr marL="342900" indent="-342900" defTabSz="457200" eaLnBrk="0" hangingPunct="0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Butylene Glycol-Sunflower (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Helianthis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Annus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) Seed Extract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10204" y="1215443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2800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Fixx</a:t>
            </a:r>
            <a:r>
              <a:rPr lang="zh-TW" altLang="en-US" sz="28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豐盈噴</a:t>
            </a:r>
            <a:r>
              <a:rPr lang="zh-TW" altLang="en-US" sz="2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霧</a:t>
            </a:r>
            <a:r>
              <a:rPr lang="en-US" altLang="zh-TW" sz="28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Volumizing</a:t>
            </a:r>
            <a:r>
              <a:rPr lang="en-US" sz="26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Boost Spray</a:t>
            </a:r>
            <a:endParaRPr lang="en-US" sz="26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2" name="Picture 2" descr="O:\Product_SC\Communications\Graphics\Products Logo\fixx_1301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97" y="210741"/>
            <a:ext cx="1619685" cy="6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5"/>
          <p:cNvSpPr>
            <a:spLocks/>
          </p:cNvSpPr>
          <p:nvPr/>
        </p:nvSpPr>
        <p:spPr bwMode="auto">
          <a:xfrm>
            <a:off x="241736" y="1824143"/>
            <a:ext cx="2445702" cy="19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90000"/>
              </a:lnSpc>
              <a:buClr>
                <a:srgbClr val="000000"/>
              </a:buClr>
              <a:buSzPct val="95000"/>
            </a:pPr>
            <a:r>
              <a:rPr lang="zh-TW" altLang="en-US" sz="2200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主要成</a:t>
            </a:r>
            <a:r>
              <a:rPr lang="zh-TW" altLang="en-US" sz="22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份</a:t>
            </a:r>
            <a:endParaRPr lang="en-US" sz="22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 eaLnBrk="0" hangingPunct="0">
              <a:buFont typeface="Arial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蘆薈葉萃取</a:t>
            </a:r>
            <a:endParaRPr lang="en-US" altLang="zh-TW" sz="22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 eaLnBrk="0" hangingPunct="0">
              <a:buFont typeface="Arial"/>
              <a:buChar char="•"/>
            </a:pP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水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解小麥蛋</a:t>
            </a: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白</a:t>
            </a:r>
            <a:endParaRPr lang="en-US" altLang="zh-TW" sz="22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 eaLnBrk="0" hangingPunct="0">
              <a:buFont typeface="Arial"/>
              <a:buChar char="•"/>
            </a:pP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丁二醇，向日</a:t>
            </a: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葵籽</a:t>
            </a:r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萃取物</a:t>
            </a:r>
            <a:endParaRPr lang="en-US" sz="22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074" name="Picture 2" descr="O:\Product_SC\Communications\Graphics\Products Image\Fixx\US_ENG_SKU_volumizingBoostSpray_12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796" y="580073"/>
            <a:ext cx="4114809" cy="41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74746" y="4156883"/>
            <a:ext cx="4825385" cy="431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l"/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hk12508</a:t>
            </a:r>
            <a:endParaRPr lang="en-US" altLang="zh-TW" sz="2000" cap="all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UC</a:t>
            </a:r>
            <a:r>
              <a:rPr lang="en-US" sz="20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$100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.00</a:t>
            </a:r>
            <a:r>
              <a:rPr lang="zh-TW" alt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|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SR</a:t>
            </a:r>
            <a:r>
              <a:rPr lang="en-US" sz="20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$140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.00</a:t>
            </a:r>
            <a:r>
              <a:rPr lang="en-US" sz="20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 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|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20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BV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sz="20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9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.00</a:t>
            </a:r>
            <a:endParaRPr lang="en-US" sz="2000" cap="all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68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84717" y="3131099"/>
            <a:ext cx="4256689" cy="4433185"/>
            <a:chOff x="4383462" y="747761"/>
            <a:chExt cx="4256689" cy="4433185"/>
          </a:xfrm>
        </p:grpSpPr>
        <p:pic>
          <p:nvPicPr>
            <p:cNvPr id="4098" name="Picture 2" descr="M:\All Brands\Health &amp; Nutrition\Isotonix\Bromelain\Image\HK_IsotonixbromelainPlus_image_1502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771" y="1298687"/>
              <a:ext cx="3882259" cy="388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83462" y="747761"/>
              <a:ext cx="42566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2000" dirty="0" err="1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  <a:t>Isotonix</a:t>
              </a:r>
              <a:r>
                <a:rPr lang="en-US" sz="2000" dirty="0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  <a:t>®</a:t>
              </a:r>
              <a:r>
                <a:rPr lang="zh-TW" altLang="en-US" sz="200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菠蘿酵素沖飲 </a:t>
              </a:r>
              <a:endParaRPr lang="en-US" altLang="zh-TW" sz="2000" dirty="0" smtClean="0">
                <a:solidFill>
                  <a:prstClr val="black"/>
                </a:solidFill>
                <a:ea typeface="華康儷中黑" panose="020B0509000000000000" pitchFamily="49" charset="-120"/>
              </a:endParaRPr>
            </a:p>
            <a:p>
              <a:pPr algn="ctr" defTabSz="457200"/>
              <a:r>
                <a:rPr lang="en-US" sz="2000" dirty="0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  <a:t>Bromelain Plus Powder Drink</a:t>
              </a:r>
              <a:endParaRPr lang="en-US" sz="2000" dirty="0">
                <a:solidFill>
                  <a:prstClr val="black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1926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營養健康產品 </a:t>
            </a:r>
            <a:r>
              <a:rPr lang="en-US" altLang="zh-TW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Health and Nutrition Products</a:t>
            </a:r>
            <a:endParaRPr lang="en-US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46082" y="2080240"/>
            <a:ext cx="5708864" cy="1504106"/>
            <a:chOff x="-346082" y="2080240"/>
            <a:chExt cx="5708864" cy="1504106"/>
          </a:xfrm>
        </p:grpSpPr>
        <p:sp>
          <p:nvSpPr>
            <p:cNvPr id="4" name="Rectangle 3"/>
            <p:cNvSpPr/>
            <p:nvPr/>
          </p:nvSpPr>
          <p:spPr>
            <a:xfrm>
              <a:off x="283780" y="2080240"/>
              <a:ext cx="411020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zh-TW" sz="2400" dirty="0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  <a:t>TLS®</a:t>
              </a:r>
              <a:r>
                <a:rPr lang="zh-TW" altLang="en-US" sz="2400" dirty="0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  <a:t>消脂配方─青咖啡豆精華</a:t>
              </a:r>
              <a:r>
                <a:rPr lang="en-US" altLang="zh-TW" sz="2000" dirty="0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  <a:t/>
              </a:r>
              <a:br>
                <a:rPr lang="en-US" altLang="zh-TW" sz="2000" dirty="0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</a:br>
              <a:r>
                <a:rPr lang="en-US" sz="2000" dirty="0" err="1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  <a:t>Thermochrome</a:t>
              </a:r>
              <a:r>
                <a:rPr lang="en-US" sz="2000" dirty="0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  <a:t> with Green Coffee Bean Extract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-346082" y="3106724"/>
              <a:ext cx="5708864" cy="477622"/>
              <a:chOff x="-19382" y="2835624"/>
              <a:chExt cx="4515182" cy="316357"/>
            </a:xfrm>
          </p:grpSpPr>
          <p:sp>
            <p:nvSpPr>
              <p:cNvPr id="9" name="Pentagon 8"/>
              <p:cNvSpPr/>
              <p:nvPr/>
            </p:nvSpPr>
            <p:spPr>
              <a:xfrm>
                <a:off x="-19382" y="2856880"/>
                <a:ext cx="4515182" cy="295101"/>
              </a:xfrm>
              <a:prstGeom prst="homePlat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/>
                <a:r>
                  <a:rPr lang="zh-TW" altLang="en-US" sz="2400" i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                           </a:t>
                </a:r>
                <a:r>
                  <a:rPr lang="en-US" sz="2400" i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NEW Formula </a:t>
                </a:r>
                <a:endParaRPr lang="en-US" sz="20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38613" y="2835624"/>
                <a:ext cx="1119744" cy="3057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/>
                <a:r>
                  <a:rPr lang="zh-TW" altLang="en-US" sz="2400" dirty="0">
                    <a:solidFill>
                      <a:prstClr val="white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全新配</a:t>
                </a:r>
                <a:r>
                  <a:rPr lang="zh-TW" altLang="en-US" sz="2400" dirty="0" smtClean="0">
                    <a:solidFill>
                      <a:prstClr val="white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方</a:t>
                </a:r>
                <a:endParaRPr lang="en-US" sz="2400" dirty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9873" flipH="1">
            <a:off x="6654280" y="3021070"/>
            <a:ext cx="4410075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532" y="1165996"/>
            <a:ext cx="3930206" cy="393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91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All Brands\Health &amp; Nutrition\Isotonix\Bromelain\Image\HK_IsotonixbromelainPlus_image_1502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016" y="635758"/>
            <a:ext cx="4891583" cy="489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3461" y="2308547"/>
            <a:ext cx="42566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菠蘿酵素沖飲 </a:t>
            </a:r>
            <a:endParaRPr lang="en-US" altLang="zh-TW" sz="28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Bromelain Plus Powder Drink</a:t>
            </a:r>
            <a:endParaRPr lang="en-US" sz="2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49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營養健康產品 </a:t>
            </a:r>
            <a:r>
              <a:rPr lang="en-US" altLang="zh-TW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Health and Nutrition Products</a:t>
            </a:r>
            <a:endParaRPr lang="en-US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389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5884296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WelcomeToFamily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330" y="4362450"/>
            <a:ext cx="3423376" cy="7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6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5988639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695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奇妙系列</a:t>
            </a:r>
            <a:r>
              <a:rPr lang="en-US" altLang="zh-TW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OPC-3®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軟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糖</a:t>
            </a:r>
            <a:endParaRPr lang="en-US" altLang="zh-TW" sz="3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pPr algn="r"/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 Miracles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</a:t>
            </a:r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OPC-3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 Chews</a:t>
            </a:r>
            <a:endParaRPr lang="en-US" sz="28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pic>
        <p:nvPicPr>
          <p:cNvPr id="8195" name="Picture 3" descr="M:\All Brands\Health &amp; Nutrition\DNA Miracles\OPC-3 Chews\Image\US_ENG_SKU_dnaOPC3FruitChews_07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5694" y="744830"/>
            <a:ext cx="4572009" cy="45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393937" y="1092002"/>
            <a:ext cx="1733266" cy="1501254"/>
            <a:chOff x="4134625" y="1405906"/>
            <a:chExt cx="1733266" cy="1501254"/>
          </a:xfrm>
        </p:grpSpPr>
        <p:sp>
          <p:nvSpPr>
            <p:cNvPr id="2" name="12-Point Star 1"/>
            <p:cNvSpPr/>
            <p:nvPr/>
          </p:nvSpPr>
          <p:spPr>
            <a:xfrm>
              <a:off x="4134625" y="1405906"/>
              <a:ext cx="1733266" cy="1501254"/>
            </a:xfrm>
            <a:prstGeom prst="star12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ea typeface="Heiti TC Light"/>
                <a:cs typeface="Heiti TC Ligh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335606" y="1775013"/>
              <a:ext cx="1358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4400" b="1" dirty="0" smtClean="0">
                  <a:solidFill>
                    <a:prstClr val="white"/>
                  </a:solidFill>
                  <a:ea typeface="Heiti TC Light"/>
                  <a:cs typeface="Heiti TC Light"/>
                </a:rPr>
                <a:t>NEW</a:t>
              </a:r>
              <a:endParaRPr lang="en-US" sz="4400" b="1" dirty="0">
                <a:solidFill>
                  <a:prstClr val="white"/>
                </a:solidFill>
                <a:ea typeface="Heiti TC Light"/>
                <a:cs typeface="Heiti T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13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5695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奇妙系列</a:t>
            </a:r>
            <a:r>
              <a:rPr lang="en-US" altLang="zh-TW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OPC-3®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軟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糖</a:t>
            </a:r>
            <a:endParaRPr lang="en-US" altLang="zh-TW" sz="3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 Miracles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</a:t>
            </a:r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OPC-3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 Chews</a:t>
            </a:r>
            <a:endParaRPr lang="en-US" sz="28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pic>
        <p:nvPicPr>
          <p:cNvPr id="10" name="Picture 2" descr="M:\All Brands\Health &amp; Nutrition\DNA Miracles\OPC-3 Chews\Image\DSC_32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3937" y="1074248"/>
            <a:ext cx="4114809" cy="41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1279" y="3441527"/>
            <a:ext cx="4928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Supports a healthy complexion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Supports healthy blood vessel function and blood flow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Provides antioxidant defense</a:t>
            </a:r>
            <a:endParaRPr lang="en-US" sz="2000" dirty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500" y="2320723"/>
            <a:ext cx="4441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支</a:t>
            </a:r>
            <a:r>
              <a:rPr lang="zh-TW" altLang="en-US" sz="2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援健康膚色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支</a:t>
            </a:r>
            <a:r>
              <a:rPr lang="zh-TW" altLang="en-US" sz="2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援健康血管功能及血液流動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提</a:t>
            </a:r>
            <a:r>
              <a:rPr lang="zh-TW" altLang="en-US" sz="2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供抗氧化防護</a:t>
            </a:r>
            <a:endParaRPr lang="en-US" sz="2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516908" y="1571610"/>
            <a:ext cx="472243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7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6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4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2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1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0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68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  <a:ea typeface="Heiti TC Light"/>
                <a:cs typeface="Heiti TC Light"/>
              </a:rPr>
              <a:t>Enjoy all the benefits that OPC-3® has  to offer in fruit flavored chews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514351" y="1128068"/>
            <a:ext cx="7524756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7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6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4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2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1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0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68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>
                <a:solidFill>
                  <a:prstClr val="white">
                    <a:lumMod val="50000"/>
                  </a:prstClr>
                </a:solidFill>
                <a:ea typeface="Heiti TC Light"/>
                <a:cs typeface="Heiti TC Light"/>
              </a:rPr>
              <a:t>一粒軟糖令你盡</a:t>
            </a:r>
            <a:r>
              <a:rPr lang="zh-TW" altLang="en-US" sz="2400" b="1" dirty="0" smtClean="0">
                <a:solidFill>
                  <a:prstClr val="white">
                    <a:lumMod val="50000"/>
                  </a:prstClr>
                </a:solidFill>
                <a:ea typeface="Heiti TC Light"/>
                <a:cs typeface="Heiti TC Light"/>
              </a:rPr>
              <a:t>享</a:t>
            </a:r>
            <a:r>
              <a:rPr lang="en-US" altLang="zh-TW" sz="2400" b="1" dirty="0" smtClean="0">
                <a:solidFill>
                  <a:prstClr val="white">
                    <a:lumMod val="50000"/>
                  </a:prstClr>
                </a:solidFill>
                <a:ea typeface="Heiti TC Light"/>
                <a:cs typeface="Heiti TC Light"/>
              </a:rPr>
              <a:t>OPC–3®</a:t>
            </a:r>
            <a:r>
              <a:rPr lang="zh-TW" altLang="en-US" sz="2400" b="1" dirty="0" smtClean="0">
                <a:solidFill>
                  <a:prstClr val="white">
                    <a:lumMod val="50000"/>
                  </a:prstClr>
                </a:solidFill>
                <a:ea typeface="Heiti TC Light"/>
                <a:cs typeface="Heiti TC Light"/>
              </a:rPr>
              <a:t>的好處</a:t>
            </a:r>
            <a:endParaRPr lang="en-US" sz="2400" b="1" dirty="0">
              <a:solidFill>
                <a:prstClr val="white">
                  <a:lumMod val="50000"/>
                </a:prstClr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624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5695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奇妙系列</a:t>
            </a:r>
            <a:r>
              <a:rPr lang="en-US" altLang="zh-TW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OPC-3®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軟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糖</a:t>
            </a:r>
            <a:endParaRPr lang="en-US" altLang="zh-TW" sz="3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 Miracles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</a:t>
            </a:r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OPC-3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 Chews</a:t>
            </a:r>
            <a:endParaRPr lang="en-US" sz="28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pic>
        <p:nvPicPr>
          <p:cNvPr id="10" name="Picture 2" descr="M:\All Brands\Health &amp; Nutrition\DNA Miracles\OPC-3 Chews\Image\DSC_32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30" y="1074248"/>
            <a:ext cx="4114809" cy="41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28958" y="2918758"/>
            <a:ext cx="5246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Primary ingredients (25mg each):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accent4">
                    <a:lumMod val="75000"/>
                  </a:schemeClr>
                </a:solidFill>
                <a:ea typeface="Heiti TC Light"/>
                <a:cs typeface="Heiti TC Light"/>
              </a:rPr>
              <a:t>Pycnogenol</a:t>
            </a:r>
            <a:r>
              <a:rPr lang="en-US" altLang="zh-TW" sz="2000" dirty="0">
                <a:solidFill>
                  <a:srgbClr val="604A7B"/>
                </a:solidFill>
                <a:ea typeface="Heiti TC Light"/>
                <a:cs typeface="Heiti TC Light"/>
              </a:rPr>
              <a:t>®</a:t>
            </a:r>
            <a:r>
              <a:rPr lang="en-US" sz="2000" dirty="0">
                <a:ea typeface="Heiti TC Light"/>
                <a:cs typeface="Heiti TC Light"/>
              </a:rPr>
              <a:t> </a:t>
            </a:r>
            <a:endParaRPr lang="en-US" altLang="zh-TW" sz="2000" dirty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Grape Seed Extract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Bilberry Extract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Citrus Bioflavonoids Extract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Red Wine Extract</a:t>
            </a:r>
            <a:endParaRPr lang="en-US" sz="2000" dirty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9160" y="993901"/>
            <a:ext cx="4441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0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主要成份</a:t>
            </a:r>
            <a:r>
              <a:rPr lang="zh-TW" alt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（各</a:t>
            </a:r>
            <a:r>
              <a:rPr lang="en-US" altLang="zh-TW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25</a:t>
            </a:r>
            <a:r>
              <a:rPr lang="zh-TW" altLang="en-US" sz="20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毫克</a:t>
            </a:r>
            <a:r>
              <a:rPr lang="zh-TW" alt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）：</a:t>
            </a:r>
            <a:endParaRPr lang="en-US" altLang="zh-TW" sz="20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碧容健</a:t>
            </a:r>
            <a:r>
              <a:rPr lang="en-US" altLang="zh-TW" sz="2000" dirty="0">
                <a:solidFill>
                  <a:srgbClr val="604A7B"/>
                </a:solidFill>
                <a:ea typeface="Heiti TC Light"/>
                <a:cs typeface="Heiti TC Light"/>
              </a:rPr>
              <a:t>®</a:t>
            </a:r>
            <a:r>
              <a:rPr lang="en-US" sz="2000" dirty="0">
                <a:ea typeface="Heiti TC Light"/>
                <a:cs typeface="Heiti TC Light"/>
              </a:rPr>
              <a:t> </a:t>
            </a:r>
            <a:endParaRPr lang="en-US" altLang="zh-TW" sz="20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葡萄籽萃</a:t>
            </a:r>
            <a:r>
              <a:rPr lang="zh-TW" altLang="en-US" sz="20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取</a:t>
            </a:r>
            <a:r>
              <a:rPr lang="zh-TW" alt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物</a:t>
            </a:r>
            <a:endParaRPr lang="en-US" altLang="zh-TW" sz="20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歐</a:t>
            </a:r>
            <a:r>
              <a:rPr lang="zh-TW" altLang="en-US" sz="20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洲藍莓萃取</a:t>
            </a:r>
            <a:r>
              <a:rPr lang="zh-TW" alt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物</a:t>
            </a:r>
            <a:endParaRPr lang="en-US" altLang="zh-TW" sz="20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柑橘生物類黃酮萃取物</a:t>
            </a:r>
            <a:endParaRPr lang="en-US" altLang="zh-TW" sz="20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紅</a:t>
            </a:r>
            <a:r>
              <a:rPr lang="zh-TW" altLang="en-US" sz="20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酒萃取物</a:t>
            </a:r>
            <a:endParaRPr lang="en-US" altLang="zh-TW" sz="20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459" y="4781550"/>
            <a:ext cx="9141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*</a:t>
            </a:r>
            <a:r>
              <a:rPr lang="zh-TW" altLang="en-US" sz="9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碧</a:t>
            </a:r>
            <a:r>
              <a:rPr lang="zh-TW" altLang="en-US" sz="9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容健</a:t>
            </a:r>
            <a:r>
              <a:rPr lang="en-US" altLang="zh-TW" sz="9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</a:t>
            </a:r>
            <a:r>
              <a:rPr lang="zh-TW" altLang="en-US" sz="9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是賀發研究公司的註冊商標。此產品受一個或多個美國專利和其他國際專利保護。 </a:t>
            </a:r>
            <a:endParaRPr lang="en-US" altLang="zh-TW" sz="9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r>
              <a:rPr lang="zh-TW" altLang="en-US" sz="9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*</a:t>
            </a:r>
            <a:r>
              <a:rPr lang="en-US" sz="900" dirty="0" err="1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Pycnogenol</a:t>
            </a:r>
            <a:r>
              <a:rPr lang="en-US" sz="9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 is a registered trademark of </a:t>
            </a:r>
            <a:r>
              <a:rPr lang="en-US" sz="900" dirty="0" err="1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Horphag</a:t>
            </a:r>
            <a:r>
              <a:rPr lang="en-US" sz="9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Research Ltd. Use of this product may be protected by one or more U.S. patents and other international patents.</a:t>
            </a:r>
          </a:p>
        </p:txBody>
      </p:sp>
    </p:spTree>
    <p:extLst>
      <p:ext uri="{BB962C8B-B14F-4D97-AF65-F5344CB8AC3E}">
        <p14:creationId xmlns:p14="http://schemas.microsoft.com/office/powerpoint/2010/main" val="18177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5695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奇妙系列</a:t>
            </a:r>
            <a:r>
              <a:rPr lang="en-US" altLang="zh-TW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OPC-3®</a:t>
            </a:r>
            <a:r>
              <a:rPr lang="zh-TW" altLang="en-US" sz="3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軟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糖</a:t>
            </a:r>
            <a:endParaRPr lang="en-US" altLang="zh-TW" sz="3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 Miracles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</a:t>
            </a:r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OPC-3</a:t>
            </a:r>
            <a:r>
              <a:rPr lang="en-US" altLang="zh-TW" sz="28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 Chews</a:t>
            </a:r>
            <a:endParaRPr lang="en-US" sz="28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pic>
        <p:nvPicPr>
          <p:cNvPr id="10" name="Picture 2" descr="M:\All Brands\Health &amp; Nutrition\DNA Miracles\OPC-3 Chews\Image\DSC_32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840" y="1087772"/>
            <a:ext cx="4114809" cy="41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3788" y="1846919"/>
            <a:ext cx="5438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nl-NL" sz="30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HK6902</a:t>
            </a:r>
          </a:p>
          <a:p>
            <a:pPr algn="ctr" defTabSz="457200"/>
            <a:r>
              <a:rPr lang="nl-NL" sz="30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UC: $188.00</a:t>
            </a:r>
          </a:p>
          <a:p>
            <a:pPr algn="ctr" defTabSz="457200"/>
            <a:r>
              <a:rPr lang="nl-NL" sz="30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SR: $263.00</a:t>
            </a:r>
          </a:p>
          <a:p>
            <a:pPr algn="ctr" defTabSz="457200"/>
            <a:r>
              <a:rPr lang="nl-NL" sz="30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BV: 15.00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9823" y="4247586"/>
            <a:ext cx="5708864" cy="477623"/>
            <a:chOff x="-19382" y="2835624"/>
            <a:chExt cx="4515182" cy="316357"/>
          </a:xfrm>
        </p:grpSpPr>
        <p:sp>
          <p:nvSpPr>
            <p:cNvPr id="8" name="Pentagon 7"/>
            <p:cNvSpPr/>
            <p:nvPr/>
          </p:nvSpPr>
          <p:spPr>
            <a:xfrm>
              <a:off x="-19382" y="2856880"/>
              <a:ext cx="4515182" cy="295101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400" b="1" i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eiti TC Light"/>
                  <a:cs typeface="Heiti TC Light"/>
                </a:rPr>
                <a:t>       </a:t>
              </a:r>
              <a:r>
                <a:rPr lang="en-US" sz="2400" b="1" i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eiti TC Light"/>
                  <a:cs typeface="Heiti TC Light"/>
                </a:rPr>
                <a:t>COMING SOON</a:t>
              </a:r>
              <a:endPara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iti TC Light"/>
                <a:cs typeface="Heiti TC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56029" y="2835624"/>
              <a:ext cx="1151440" cy="30578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24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eiti TC Light"/>
                  <a:cs typeface="Heiti TC Light"/>
                </a:rPr>
                <a:t>即</a:t>
              </a:r>
              <a:r>
                <a:rPr lang="zh-TW" altLang="en-US" sz="2400" b="1" i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eiti TC Light"/>
                  <a:cs typeface="Heiti TC Light"/>
                </a:rPr>
                <a:t>將登</a:t>
              </a:r>
              <a:r>
                <a:rPr lang="zh-TW" altLang="en-US" sz="24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eiti TC Light"/>
                  <a:cs typeface="Heiti TC Light"/>
                </a:rPr>
                <a:t>場</a:t>
              </a:r>
              <a:endPara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iti TC Light"/>
                <a:cs typeface="Heiti T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9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3077827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079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</a:t>
            </a:r>
            <a:r>
              <a:rPr lang="zh-TW" altLang="en-US" sz="3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奇妙系列益生菌（兒童配方）</a:t>
            </a:r>
            <a:endParaRPr lang="en-US" altLang="zh-TW" sz="3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DNA Miracles</a:t>
            </a:r>
            <a:r>
              <a:rPr lang="en-US" altLang="zh-TW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®</a:t>
            </a:r>
            <a:r>
              <a:rPr lang="en-US" sz="28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Probiotics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94766" y="1078546"/>
            <a:ext cx="4509914" cy="53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9549" tIns="49773" rIns="99549" bIns="4977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8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4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04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725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40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09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769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45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5478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7E6BC9">
                    <a:lumMod val="50000"/>
                  </a:srgbClr>
                </a:solidFill>
                <a:ea typeface="Heiti TC Light"/>
                <a:cs typeface="Heiti TC Light"/>
              </a:rPr>
              <a:t>小朋友的腸道「正義軍隊」</a:t>
            </a:r>
          </a:p>
        </p:txBody>
      </p:sp>
      <p:sp>
        <p:nvSpPr>
          <p:cNvPr id="9" name="Rectangle 8"/>
          <p:cNvSpPr/>
          <p:nvPr/>
        </p:nvSpPr>
        <p:spPr>
          <a:xfrm>
            <a:off x="314833" y="1521041"/>
            <a:ext cx="541020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8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4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04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725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40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09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769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45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54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2200" b="1" dirty="0" smtClean="0">
                <a:solidFill>
                  <a:srgbClr val="7E6BC9">
                    <a:lumMod val="50000"/>
                  </a:srgbClr>
                </a:solidFill>
                <a:ea typeface="Heiti TC Light"/>
                <a:cs typeface="Heiti TC Light"/>
              </a:rPr>
              <a:t>Good Guys Team in Intestine For Kids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46806" y="2087704"/>
            <a:ext cx="3490054" cy="77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49" tIns="49773" rIns="99549" bIns="4977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8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4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04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725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40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09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769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45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5478" fontAlgn="base"/>
            <a:r>
              <a:rPr lang="zh-TW" altLang="en-US" sz="2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每粒提供</a:t>
            </a:r>
            <a:r>
              <a:rPr lang="en-US" sz="2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50</a:t>
            </a:r>
            <a:r>
              <a:rPr lang="zh-TW" altLang="en-US" sz="2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億益生</a:t>
            </a:r>
            <a:r>
              <a:rPr lang="zh-TW" altLang="en-US" sz="2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菌，採用</a:t>
            </a:r>
            <a:r>
              <a:rPr lang="en-US" altLang="zh-TW" sz="2200" dirty="0" err="1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LiveBac</a:t>
            </a:r>
            <a:r>
              <a:rPr lang="en-US" altLang="zh-TW" sz="2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™ </a:t>
            </a:r>
            <a:r>
              <a:rPr lang="zh-TW" altLang="en-US" sz="2200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片</a:t>
            </a:r>
            <a:r>
              <a:rPr lang="zh-TW" altLang="en-US" sz="220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劑製造技術 </a:t>
            </a:r>
            <a:endParaRPr lang="en-US" altLang="zh-TW" sz="2200" dirty="0" smtClean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pic>
        <p:nvPicPr>
          <p:cNvPr id="7170" name="Picture 2" descr="M:\All Brands\Health &amp; Nutrition\DNA Miracles\Probiotics\Image\HK_dnaMiraclesChewableProbiotics_1501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9558" y="833546"/>
            <a:ext cx="4464685" cy="446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5"/>
          <p:cNvSpPr txBox="1"/>
          <p:nvPr/>
        </p:nvSpPr>
        <p:spPr>
          <a:xfrm>
            <a:off x="2078216" y="2848618"/>
            <a:ext cx="3352800" cy="1015663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8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4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04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725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403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091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769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450" algn="l" defTabSz="99536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5478">
              <a:spcBef>
                <a:spcPts val="600"/>
              </a:spcBef>
            </a:pPr>
            <a:r>
              <a:rPr lang="en-US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Delivers 5 billion bacteria in each tablet </a:t>
            </a:r>
            <a:r>
              <a:rPr lang="en-US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and utilizes </a:t>
            </a:r>
            <a:r>
              <a:rPr lang="en-US" altLang="zh-TW" dirty="0" err="1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LiveBac</a:t>
            </a:r>
            <a:r>
              <a:rPr lang="en-US" altLang="zh-TW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™ tableting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021" y="4725502"/>
            <a:ext cx="59933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2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HK6940 |</a:t>
            </a:r>
            <a:r>
              <a:rPr lang="en-US" sz="2200" b="1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 </a:t>
            </a:r>
            <a:r>
              <a:rPr lang="en-US" sz="22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UC $190.00</a:t>
            </a:r>
            <a:r>
              <a:rPr lang="en-US" sz="2200" b="1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  | SR </a:t>
            </a:r>
            <a:r>
              <a:rPr lang="en-US" sz="22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$260.00</a:t>
            </a:r>
            <a:r>
              <a:rPr lang="en-US" sz="2200" b="1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  | BV </a:t>
            </a:r>
            <a:r>
              <a:rPr lang="en-US" sz="2200" b="1" dirty="0" smtClean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17</a:t>
            </a:r>
            <a:endParaRPr lang="en-US" sz="2200" b="1" dirty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6806" y="427446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*</a:t>
            </a:r>
            <a:r>
              <a:rPr lang="en-US" sz="1050" dirty="0" err="1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LiveBac</a:t>
            </a:r>
            <a:r>
              <a:rPr lang="en-US" sz="105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™</a:t>
            </a:r>
            <a:r>
              <a:rPr lang="zh-TW" altLang="en-US" sz="105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是</a:t>
            </a:r>
            <a:r>
              <a:rPr lang="en-US" sz="1050" dirty="0" err="1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Nutraceutix</a:t>
            </a:r>
            <a:r>
              <a:rPr lang="zh-TW" altLang="en-US" sz="105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公司的商標。 </a:t>
            </a:r>
            <a:endParaRPr lang="en-US" altLang="zh-TW" sz="1050" dirty="0">
              <a:solidFill>
                <a:srgbClr val="8064A2">
                  <a:lumMod val="75000"/>
                </a:srgbClr>
              </a:solidFill>
              <a:ea typeface="Heiti TC Light"/>
              <a:cs typeface="Heiti TC Light"/>
            </a:endParaRPr>
          </a:p>
          <a:p>
            <a:r>
              <a:rPr lang="zh-TW" altLang="en-US" sz="105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*</a:t>
            </a:r>
            <a:r>
              <a:rPr lang="en-US" sz="1050" dirty="0" err="1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LiveBac</a:t>
            </a:r>
            <a:r>
              <a:rPr lang="en-US" sz="105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™ is a trademark of </a:t>
            </a:r>
            <a:r>
              <a:rPr lang="en-US" sz="1050" dirty="0" err="1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Nutraceutix</a:t>
            </a:r>
            <a:r>
              <a:rPr lang="en-US" sz="1050" dirty="0">
                <a:solidFill>
                  <a:srgbClr val="8064A2">
                    <a:lumMod val="75000"/>
                  </a:srgbClr>
                </a:solidFill>
                <a:ea typeface="Heiti TC Light"/>
                <a:cs typeface="Heiti TC Light"/>
              </a:rPr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37294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1688</Words>
  <Application>Microsoft Office PowerPoint</Application>
  <PresentationFormat>On-screen Show (16:9)</PresentationFormat>
  <Paragraphs>304</Paragraphs>
  <Slides>36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2_Custom Design</vt:lpstr>
      <vt:lpstr>1_Custom Design</vt:lpstr>
      <vt:lpstr>Custom Design</vt:lpstr>
      <vt:lpstr>3_Custom Design</vt:lpstr>
      <vt:lpstr>4_Custom Design</vt:lpstr>
      <vt:lpstr>3_Office Theme</vt:lpstr>
      <vt:lpstr>9_Custom Design</vt:lpstr>
      <vt:lpstr>5_Custom Design</vt:lpstr>
      <vt:lpstr>6_Custom Design</vt:lpstr>
      <vt:lpstr>7_Custom Design</vt:lpstr>
      <vt:lpstr>4_Office Theme</vt:lpstr>
      <vt:lpstr>10_Office Theme</vt:lpstr>
      <vt:lpstr>1_Blank Presentation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全新組合  New kits</vt:lpstr>
      <vt:lpstr>全新組合  New kits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108</cp:revision>
  <dcterms:created xsi:type="dcterms:W3CDTF">2015-04-13T07:31:09Z</dcterms:created>
  <dcterms:modified xsi:type="dcterms:W3CDTF">2015-05-06T04:20:06Z</dcterms:modified>
</cp:coreProperties>
</file>